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8288000" cy="10287000"/>
  <p:notesSz cx="6858000" cy="9144000"/>
  <p:embeddedFontLst>
    <p:embeddedFont>
      <p:font typeface="Childos Arabic" panose="020B0604020202020204" charset="-78"/>
      <p:regular r:id="rId22"/>
    </p:embeddedFont>
    <p:embeddedFont>
      <p:font typeface="Childos Arabic Bold" panose="020B0604020202020204" charset="-78"/>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703" y="4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31.03.2025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14.png"/><Relationship Id="rId3" Type="http://schemas.openxmlformats.org/officeDocument/2006/relationships/image" Target="../media/image61.svg"/><Relationship Id="rId7" Type="http://schemas.openxmlformats.org/officeDocument/2006/relationships/image" Target="../media/image65.svg"/><Relationship Id="rId12" Type="http://schemas.openxmlformats.org/officeDocument/2006/relationships/image" Target="../media/image70.svg"/><Relationship Id="rId2"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sv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svg"/><Relationship Id="rId14" Type="http://schemas.openxmlformats.org/officeDocument/2006/relationships/image" Target="../media/image71.png"/></Relationships>
</file>

<file path=ppt/slides/_rels/slide11.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72.png"/><Relationship Id="rId3" Type="http://schemas.openxmlformats.org/officeDocument/2006/relationships/image" Target="../media/image8.svg"/><Relationship Id="rId7" Type="http://schemas.openxmlformats.org/officeDocument/2006/relationships/image" Target="../media/image40.svg"/><Relationship Id="rId12" Type="http://schemas.openxmlformats.org/officeDocument/2006/relationships/image" Target="../media/image14.png"/><Relationship Id="rId17" Type="http://schemas.openxmlformats.org/officeDocument/2006/relationships/image" Target="../media/image76.png"/><Relationship Id="rId2" Type="http://schemas.openxmlformats.org/officeDocument/2006/relationships/image" Target="../media/image7.png"/><Relationship Id="rId16" Type="http://schemas.openxmlformats.org/officeDocument/2006/relationships/image" Target="../media/image75.sv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65.svg"/><Relationship Id="rId5" Type="http://schemas.openxmlformats.org/officeDocument/2006/relationships/image" Target="../media/image34.svg"/><Relationship Id="rId15" Type="http://schemas.openxmlformats.org/officeDocument/2006/relationships/image" Target="../media/image74.png"/><Relationship Id="rId10" Type="http://schemas.openxmlformats.org/officeDocument/2006/relationships/image" Target="../media/image64.png"/><Relationship Id="rId4" Type="http://schemas.openxmlformats.org/officeDocument/2006/relationships/image" Target="../media/image33.png"/><Relationship Id="rId9" Type="http://schemas.openxmlformats.org/officeDocument/2006/relationships/image" Target="../media/image48.svg"/><Relationship Id="rId14" Type="http://schemas.openxmlformats.org/officeDocument/2006/relationships/image" Target="../media/image73.png"/></Relationships>
</file>

<file path=ppt/slides/_rels/slide12.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1.svg"/><Relationship Id="rId3" Type="http://schemas.openxmlformats.org/officeDocument/2006/relationships/image" Target="../media/image40.svg"/><Relationship Id="rId7" Type="http://schemas.openxmlformats.org/officeDocument/2006/relationships/image" Target="../media/image30.svg"/><Relationship Id="rId12" Type="http://schemas.openxmlformats.org/officeDocument/2006/relationships/image" Target="../media/image80.pn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79.png"/><Relationship Id="rId5" Type="http://schemas.openxmlformats.org/officeDocument/2006/relationships/image" Target="../media/image63.svg"/><Relationship Id="rId10" Type="http://schemas.openxmlformats.org/officeDocument/2006/relationships/image" Target="../media/image14.png"/><Relationship Id="rId4" Type="http://schemas.openxmlformats.org/officeDocument/2006/relationships/image" Target="../media/image62.png"/><Relationship Id="rId9" Type="http://schemas.openxmlformats.org/officeDocument/2006/relationships/image" Target="../media/image78.sv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0.svg"/><Relationship Id="rId7" Type="http://schemas.openxmlformats.org/officeDocument/2006/relationships/image" Target="../media/image85.svg"/><Relationship Id="rId12" Type="http://schemas.openxmlformats.org/officeDocument/2006/relationships/image" Target="../media/image14.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84.png"/><Relationship Id="rId11" Type="http://schemas.openxmlformats.org/officeDocument/2006/relationships/image" Target="../media/image48.svg"/><Relationship Id="rId5" Type="http://schemas.openxmlformats.org/officeDocument/2006/relationships/image" Target="../media/image83.svg"/><Relationship Id="rId10" Type="http://schemas.openxmlformats.org/officeDocument/2006/relationships/image" Target="../media/image47.png"/><Relationship Id="rId4" Type="http://schemas.openxmlformats.org/officeDocument/2006/relationships/image" Target="../media/image82.png"/><Relationship Id="rId9" Type="http://schemas.openxmlformats.org/officeDocument/2006/relationships/image" Target="../media/image34.svg"/></Relationships>
</file>

<file path=ppt/slides/_rels/slide1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8.svg"/><Relationship Id="rId7" Type="http://schemas.openxmlformats.org/officeDocument/2006/relationships/image" Target="../media/image8.svg"/><Relationship Id="rId12" Type="http://schemas.openxmlformats.org/officeDocument/2006/relationships/image" Target="../media/image14.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svg"/><Relationship Id="rId5" Type="http://schemas.openxmlformats.org/officeDocument/2006/relationships/image" Target="../media/image11.svg"/><Relationship Id="rId10" Type="http://schemas.openxmlformats.org/officeDocument/2006/relationships/image" Target="../media/image5.png"/><Relationship Id="rId4" Type="http://schemas.openxmlformats.org/officeDocument/2006/relationships/image" Target="../media/image10.png"/><Relationship Id="rId9" Type="http://schemas.openxmlformats.org/officeDocument/2006/relationships/image" Target="../media/image2.svg"/></Relationships>
</file>

<file path=ppt/slides/_rels/slide15.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0.svg"/><Relationship Id="rId7" Type="http://schemas.openxmlformats.org/officeDocument/2006/relationships/image" Target="../media/image89.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87.svg"/><Relationship Id="rId10" Type="http://schemas.openxmlformats.org/officeDocument/2006/relationships/image" Target="../media/image14.png"/><Relationship Id="rId4" Type="http://schemas.openxmlformats.org/officeDocument/2006/relationships/image" Target="../media/image86.png"/><Relationship Id="rId9" Type="http://schemas.openxmlformats.org/officeDocument/2006/relationships/image" Target="../media/image91.svg"/></Relationships>
</file>

<file path=ppt/slides/_rels/slide16.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svg"/><Relationship Id="rId3" Type="http://schemas.openxmlformats.org/officeDocument/2006/relationships/image" Target="../media/image93.svg"/><Relationship Id="rId7" Type="http://schemas.openxmlformats.org/officeDocument/2006/relationships/image" Target="../media/image61.svg"/><Relationship Id="rId12" Type="http://schemas.openxmlformats.org/officeDocument/2006/relationships/image" Target="../media/image100.png"/><Relationship Id="rId2" Type="http://schemas.openxmlformats.org/officeDocument/2006/relationships/image" Target="../media/image92.png"/><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99.svg"/><Relationship Id="rId5" Type="http://schemas.openxmlformats.org/officeDocument/2006/relationships/image" Target="../media/image95.svg"/><Relationship Id="rId10" Type="http://schemas.openxmlformats.org/officeDocument/2006/relationships/image" Target="../media/image98.png"/><Relationship Id="rId4" Type="http://schemas.openxmlformats.org/officeDocument/2006/relationships/image" Target="../media/image94.png"/><Relationship Id="rId9" Type="http://schemas.openxmlformats.org/officeDocument/2006/relationships/image" Target="../media/image97.svg"/><Relationship Id="rId14"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2.png"/><Relationship Id="rId3" Type="http://schemas.openxmlformats.org/officeDocument/2006/relationships/image" Target="../media/image93.svg"/><Relationship Id="rId7" Type="http://schemas.openxmlformats.org/officeDocument/2006/relationships/image" Target="../media/image61.svg"/><Relationship Id="rId12" Type="http://schemas.openxmlformats.org/officeDocument/2006/relationships/image" Target="../media/image14.png"/><Relationship Id="rId2" Type="http://schemas.openxmlformats.org/officeDocument/2006/relationships/image" Target="../media/image92.png"/><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99.svg"/><Relationship Id="rId5" Type="http://schemas.openxmlformats.org/officeDocument/2006/relationships/image" Target="../media/image95.svg"/><Relationship Id="rId10" Type="http://schemas.openxmlformats.org/officeDocument/2006/relationships/image" Target="../media/image98.png"/><Relationship Id="rId4" Type="http://schemas.openxmlformats.org/officeDocument/2006/relationships/image" Target="../media/image94.png"/><Relationship Id="rId9" Type="http://schemas.openxmlformats.org/officeDocument/2006/relationships/image" Target="../media/image97.svg"/><Relationship Id="rId14" Type="http://schemas.openxmlformats.org/officeDocument/2006/relationships/image" Target="../media/image103.svg"/></Relationships>
</file>

<file path=ppt/slides/_rels/slide18.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98.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105.svg"/><Relationship Id="rId17"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image" Target="../media/image107.sv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104.png"/><Relationship Id="rId5" Type="http://schemas.openxmlformats.org/officeDocument/2006/relationships/image" Target="../media/image31.png"/><Relationship Id="rId15" Type="http://schemas.openxmlformats.org/officeDocument/2006/relationships/image" Target="../media/image106.png"/><Relationship Id="rId10" Type="http://schemas.openxmlformats.org/officeDocument/2006/relationships/image" Target="../media/image89.svg"/><Relationship Id="rId4" Type="http://schemas.openxmlformats.org/officeDocument/2006/relationships/image" Target="../media/image30.svg"/><Relationship Id="rId9" Type="http://schemas.openxmlformats.org/officeDocument/2006/relationships/image" Target="../media/image88.png"/><Relationship Id="rId14" Type="http://schemas.openxmlformats.org/officeDocument/2006/relationships/image" Target="../media/image99.svg"/></Relationships>
</file>

<file path=ppt/slides/_rels/slide19.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9.svg"/><Relationship Id="rId7" Type="http://schemas.openxmlformats.org/officeDocument/2006/relationships/image" Target="../media/image111.svg"/><Relationship Id="rId2" Type="http://schemas.openxmlformats.org/officeDocument/2006/relationships/image" Target="../media/image108.png"/><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image" Target="../media/image40.svg"/><Relationship Id="rId10" Type="http://schemas.openxmlformats.org/officeDocument/2006/relationships/image" Target="../media/image14.png"/><Relationship Id="rId4" Type="http://schemas.openxmlformats.org/officeDocument/2006/relationships/image" Target="../media/image39.png"/><Relationship Id="rId9" Type="http://schemas.openxmlformats.org/officeDocument/2006/relationships/image" Target="../media/image113.sv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6.sv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3.sv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5" Type="http://schemas.openxmlformats.org/officeDocument/2006/relationships/image" Target="../media/image2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1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6.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8.svg"/><Relationship Id="rId4" Type="http://schemas.openxmlformats.org/officeDocument/2006/relationships/image" Target="../media/image30.svg"/><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8.svg"/><Relationship Id="rId7" Type="http://schemas.openxmlformats.org/officeDocument/2006/relationships/image" Target="../media/image8.svg"/><Relationship Id="rId12" Type="http://schemas.openxmlformats.org/officeDocument/2006/relationships/image" Target="../media/image14.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svg"/><Relationship Id="rId5" Type="http://schemas.openxmlformats.org/officeDocument/2006/relationships/image" Target="../media/image11.svg"/><Relationship Id="rId10" Type="http://schemas.openxmlformats.org/officeDocument/2006/relationships/image" Target="../media/image5.png"/><Relationship Id="rId4" Type="http://schemas.openxmlformats.org/officeDocument/2006/relationships/image" Target="../media/image10.png"/><Relationship Id="rId9"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4.svg"/><Relationship Id="rId7" Type="http://schemas.openxmlformats.org/officeDocument/2006/relationships/image" Target="../media/image42.svg"/><Relationship Id="rId12" Type="http://schemas.openxmlformats.org/officeDocument/2006/relationships/image" Target="../media/image14.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6.svg"/><Relationship Id="rId5" Type="http://schemas.openxmlformats.org/officeDocument/2006/relationships/image" Target="../media/image40.sv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svg"/></Relationships>
</file>

<file path=ppt/slides/_rels/slide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svg"/><Relationship Id="rId3" Type="http://schemas.openxmlformats.org/officeDocument/2006/relationships/image" Target="../media/image30.svg"/><Relationship Id="rId7" Type="http://schemas.openxmlformats.org/officeDocument/2006/relationships/image" Target="../media/image50.svg"/><Relationship Id="rId12" Type="http://schemas.openxmlformats.org/officeDocument/2006/relationships/image" Target="../media/image55.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4.svg"/><Relationship Id="rId5" Type="http://schemas.openxmlformats.org/officeDocument/2006/relationships/image" Target="../media/image48.svg"/><Relationship Id="rId15" Type="http://schemas.openxmlformats.org/officeDocument/2006/relationships/image" Target="../media/image14.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svg"/><Relationship Id="rId14" Type="http://schemas.openxmlformats.org/officeDocument/2006/relationships/image" Target="../media/image57.png"/></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58.png"/><Relationship Id="rId3" Type="http://schemas.openxmlformats.org/officeDocument/2006/relationships/image" Target="../media/image30.svg"/><Relationship Id="rId7" Type="http://schemas.openxmlformats.org/officeDocument/2006/relationships/image" Target="../media/image48.svg"/><Relationship Id="rId12" Type="http://schemas.openxmlformats.org/officeDocument/2006/relationships/image" Target="../media/image14.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34.svg"/><Relationship Id="rId5" Type="http://schemas.openxmlformats.org/officeDocument/2006/relationships/image" Target="../media/image6.svg"/><Relationship Id="rId10" Type="http://schemas.openxmlformats.org/officeDocument/2006/relationships/image" Target="../media/image33.png"/><Relationship Id="rId4" Type="http://schemas.openxmlformats.org/officeDocument/2006/relationships/image" Target="../media/image5.png"/><Relationship Id="rId9" Type="http://schemas.openxmlformats.org/officeDocument/2006/relationships/image" Target="../media/image40.svg"/><Relationship Id="rId14" Type="http://schemas.openxmlformats.org/officeDocument/2006/relationships/image" Target="../media/image59.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8.svg"/><Relationship Id="rId7" Type="http://schemas.openxmlformats.org/officeDocument/2006/relationships/image" Target="../media/image2.sv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1.svg"/><Relationship Id="rId10" Type="http://schemas.openxmlformats.org/officeDocument/2006/relationships/image" Target="../media/image14.png"/><Relationship Id="rId4" Type="http://schemas.openxmlformats.org/officeDocument/2006/relationships/image" Target="../media/image10.png"/><Relationship Id="rId9"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91E3E"/>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14909661" y="7128727"/>
            <a:ext cx="3204646" cy="3192993"/>
          </a:xfrm>
          <a:custGeom>
            <a:avLst/>
            <a:gdLst/>
            <a:ahLst/>
            <a:cxnLst/>
            <a:rect l="l" t="t" r="r" b="b"/>
            <a:pathLst>
              <a:path w="3204646" h="3192993">
                <a:moveTo>
                  <a:pt x="0" y="0"/>
                </a:moveTo>
                <a:lnTo>
                  <a:pt x="3204646" y="0"/>
                </a:lnTo>
                <a:lnTo>
                  <a:pt x="3204646" y="3192992"/>
                </a:lnTo>
                <a:lnTo>
                  <a:pt x="0" y="319299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4380241" y="6012276"/>
            <a:ext cx="8982870" cy="2930661"/>
          </a:xfrm>
          <a:custGeom>
            <a:avLst/>
            <a:gdLst/>
            <a:ahLst/>
            <a:cxnLst/>
            <a:rect l="l" t="t" r="r" b="b"/>
            <a:pathLst>
              <a:path w="8982870" h="2930661">
                <a:moveTo>
                  <a:pt x="0" y="0"/>
                </a:moveTo>
                <a:lnTo>
                  <a:pt x="8982870" y="0"/>
                </a:lnTo>
                <a:lnTo>
                  <a:pt x="8982870" y="2930661"/>
                </a:lnTo>
                <a:lnTo>
                  <a:pt x="0" y="2930661"/>
                </a:lnTo>
                <a:lnTo>
                  <a:pt x="0" y="0"/>
                </a:lnTo>
                <a:close/>
              </a:path>
            </a:pathLst>
          </a:custGeom>
          <a:blipFill>
            <a:blip r:embed="rId10"/>
            <a:stretch>
              <a:fillRect/>
            </a:stretch>
          </a:blipFill>
        </p:spPr>
        <p:txBody>
          <a:bodyPr/>
          <a:lstStyle/>
          <a:p>
            <a:endParaRPr lang="en-CA"/>
          </a:p>
        </p:txBody>
      </p:sp>
      <p:grpSp>
        <p:nvGrpSpPr>
          <p:cNvPr id="8" name="Group 8"/>
          <p:cNvGrpSpPr/>
          <p:nvPr/>
        </p:nvGrpSpPr>
        <p:grpSpPr>
          <a:xfrm>
            <a:off x="3105598" y="2357357"/>
            <a:ext cx="11532157" cy="3200788"/>
            <a:chOff x="0" y="0"/>
            <a:chExt cx="12749821" cy="3538754"/>
          </a:xfrm>
        </p:grpSpPr>
        <p:sp>
          <p:nvSpPr>
            <p:cNvPr id="9" name="Freeform 9"/>
            <p:cNvSpPr/>
            <p:nvPr/>
          </p:nvSpPr>
          <p:spPr>
            <a:xfrm>
              <a:off x="0" y="0"/>
              <a:ext cx="12749821" cy="3538754"/>
            </a:xfrm>
            <a:custGeom>
              <a:avLst/>
              <a:gdLst/>
              <a:ahLst/>
              <a:cxnLst/>
              <a:rect l="l" t="t" r="r" b="b"/>
              <a:pathLst>
                <a:path w="12749821" h="3538754">
                  <a:moveTo>
                    <a:pt x="12625360" y="3538754"/>
                  </a:moveTo>
                  <a:lnTo>
                    <a:pt x="124460" y="3538754"/>
                  </a:lnTo>
                  <a:cubicBezTo>
                    <a:pt x="55880" y="3538754"/>
                    <a:pt x="0" y="3482874"/>
                    <a:pt x="0" y="3414294"/>
                  </a:cubicBezTo>
                  <a:lnTo>
                    <a:pt x="0" y="124460"/>
                  </a:lnTo>
                  <a:cubicBezTo>
                    <a:pt x="0" y="55880"/>
                    <a:pt x="55880" y="0"/>
                    <a:pt x="124460" y="0"/>
                  </a:cubicBezTo>
                  <a:lnTo>
                    <a:pt x="12625360" y="0"/>
                  </a:lnTo>
                  <a:cubicBezTo>
                    <a:pt x="12693941" y="0"/>
                    <a:pt x="12749821" y="55880"/>
                    <a:pt x="12749821" y="124460"/>
                  </a:cubicBezTo>
                  <a:lnTo>
                    <a:pt x="12749821" y="3414294"/>
                  </a:lnTo>
                  <a:cubicBezTo>
                    <a:pt x="12749821" y="3482874"/>
                    <a:pt x="12693941" y="3538754"/>
                    <a:pt x="12625360" y="3538754"/>
                  </a:cubicBezTo>
                  <a:close/>
                </a:path>
              </a:pathLst>
            </a:custGeom>
            <a:solidFill>
              <a:srgbClr val="F1B3E1"/>
            </a:solidFill>
          </p:spPr>
          <p:txBody>
            <a:bodyPr/>
            <a:lstStyle/>
            <a:p>
              <a:endParaRPr lang="en-CA"/>
            </a:p>
          </p:txBody>
        </p:sp>
      </p:grpSp>
      <p:sp>
        <p:nvSpPr>
          <p:cNvPr id="10" name="TextBox 10"/>
          <p:cNvSpPr txBox="1"/>
          <p:nvPr/>
        </p:nvSpPr>
        <p:spPr>
          <a:xfrm rot="-3486">
            <a:off x="3491591" y="2484929"/>
            <a:ext cx="10760055" cy="2832100"/>
          </a:xfrm>
          <a:prstGeom prst="rect">
            <a:avLst/>
          </a:prstGeom>
        </p:spPr>
        <p:txBody>
          <a:bodyPr lIns="0" tIns="0" rIns="0" bIns="0" rtlCol="0" anchor="t">
            <a:spAutoFit/>
          </a:bodyPr>
          <a:lstStyle/>
          <a:p>
            <a:pPr algn="ctr">
              <a:lnSpc>
                <a:spcPts val="5599"/>
              </a:lnSpc>
              <a:spcBef>
                <a:spcPct val="0"/>
              </a:spcBef>
            </a:pPr>
            <a:r>
              <a:rPr lang="en-US" sz="3999" spc="19">
                <a:solidFill>
                  <a:srgbClr val="491E3E"/>
                </a:solidFill>
                <a:latin typeface="Childos Arabic"/>
                <a:ea typeface="Childos Arabic"/>
                <a:cs typeface="Childos Arabic"/>
                <a:sym typeface="Childos Arabic"/>
              </a:rPr>
              <a:t>Teacher Powerpoint Supports for the Sexuality Education Components of the CCQ (Culture &amp; Citizenship of Quebec) Programme produced and distributed by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498C5"/>
        </a:solidFill>
        <a:effectLst/>
      </p:bgPr>
    </p:bg>
    <p:spTree>
      <p:nvGrpSpPr>
        <p:cNvPr id="1" name=""/>
        <p:cNvGrpSpPr/>
        <p:nvPr/>
      </p:nvGrpSpPr>
      <p:grpSpPr>
        <a:xfrm>
          <a:off x="0" y="0"/>
          <a:ext cx="0" cy="0"/>
          <a:chOff x="0" y="0"/>
          <a:chExt cx="0" cy="0"/>
        </a:xfrm>
      </p:grpSpPr>
      <p:sp>
        <p:nvSpPr>
          <p:cNvPr id="2" name="Freeform 2"/>
          <p:cNvSpPr/>
          <p:nvPr/>
        </p:nvSpPr>
        <p:spPr>
          <a:xfrm rot="-5400000" flipH="1">
            <a:off x="-5961509" y="2959018"/>
            <a:ext cx="13453175" cy="2764016"/>
          </a:xfrm>
          <a:custGeom>
            <a:avLst/>
            <a:gdLst/>
            <a:ahLst/>
            <a:cxnLst/>
            <a:rect l="l" t="t" r="r" b="b"/>
            <a:pathLst>
              <a:path w="13453175" h="2764016">
                <a:moveTo>
                  <a:pt x="13453175" y="0"/>
                </a:moveTo>
                <a:lnTo>
                  <a:pt x="0" y="0"/>
                </a:lnTo>
                <a:lnTo>
                  <a:pt x="0" y="2764016"/>
                </a:lnTo>
                <a:lnTo>
                  <a:pt x="13453175" y="2764016"/>
                </a:lnTo>
                <a:lnTo>
                  <a:pt x="13453175"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569756">
            <a:off x="-4993020" y="3021997"/>
            <a:ext cx="12840102" cy="2638057"/>
          </a:xfrm>
          <a:custGeom>
            <a:avLst/>
            <a:gdLst/>
            <a:ahLst/>
            <a:cxnLst/>
            <a:rect l="l" t="t" r="r" b="b"/>
            <a:pathLst>
              <a:path w="12840102" h="2638057">
                <a:moveTo>
                  <a:pt x="0" y="0"/>
                </a:moveTo>
                <a:lnTo>
                  <a:pt x="12840102" y="0"/>
                </a:lnTo>
                <a:lnTo>
                  <a:pt x="12840102" y="2638057"/>
                </a:lnTo>
                <a:lnTo>
                  <a:pt x="0" y="263805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308465" y="168375"/>
            <a:ext cx="18729882" cy="9950250"/>
          </a:xfrm>
          <a:custGeom>
            <a:avLst/>
            <a:gdLst/>
            <a:ahLst/>
            <a:cxnLst/>
            <a:rect l="l" t="t" r="r" b="b"/>
            <a:pathLst>
              <a:path w="18729882" h="9950250">
                <a:moveTo>
                  <a:pt x="0" y="0"/>
                </a:moveTo>
                <a:lnTo>
                  <a:pt x="18729882" y="0"/>
                </a:lnTo>
                <a:lnTo>
                  <a:pt x="18729882" y="9950250"/>
                </a:lnTo>
                <a:lnTo>
                  <a:pt x="0" y="995025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rot="-3391099">
            <a:off x="14328304" y="7760434"/>
            <a:ext cx="4449691" cy="5459744"/>
          </a:xfrm>
          <a:custGeom>
            <a:avLst/>
            <a:gdLst/>
            <a:ahLst/>
            <a:cxnLst/>
            <a:rect l="l" t="t" r="r" b="b"/>
            <a:pathLst>
              <a:path w="4449691" h="5459744">
                <a:moveTo>
                  <a:pt x="0" y="0"/>
                </a:moveTo>
                <a:lnTo>
                  <a:pt x="4449691" y="0"/>
                </a:lnTo>
                <a:lnTo>
                  <a:pt x="4449691" y="5459745"/>
                </a:lnTo>
                <a:lnTo>
                  <a:pt x="0" y="545974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TextBox 6"/>
          <p:cNvSpPr txBox="1"/>
          <p:nvPr/>
        </p:nvSpPr>
        <p:spPr>
          <a:xfrm>
            <a:off x="275476" y="2061394"/>
            <a:ext cx="17562000" cy="6372278"/>
          </a:xfrm>
          <a:prstGeom prst="rect">
            <a:avLst/>
          </a:prstGeom>
        </p:spPr>
        <p:txBody>
          <a:bodyPr lIns="0" tIns="0" rIns="0" bIns="0" rtlCol="0" anchor="t">
            <a:spAutoFit/>
          </a:bodyPr>
          <a:lstStyle/>
          <a:p>
            <a:pPr algn="ctr">
              <a:lnSpc>
                <a:spcPts val="4266"/>
              </a:lnSpc>
            </a:pPr>
            <a:r>
              <a:rPr lang="en-US" sz="3047" b="1" spc="15">
                <a:solidFill>
                  <a:srgbClr val="490839"/>
                </a:solidFill>
                <a:latin typeface="Childos Arabic Bold"/>
                <a:ea typeface="Childos Arabic Bold"/>
                <a:cs typeface="Childos Arabic Bold"/>
                <a:sym typeface="Childos Arabic Bold"/>
              </a:rPr>
              <a:t>Stereotypes</a:t>
            </a:r>
            <a:r>
              <a:rPr lang="en-US" sz="3047" spc="15">
                <a:solidFill>
                  <a:srgbClr val="490839"/>
                </a:solidFill>
                <a:latin typeface="Childos Arabic"/>
                <a:ea typeface="Childos Arabic"/>
                <a:cs typeface="Childos Arabic"/>
                <a:sym typeface="Childos Arabic"/>
              </a:rPr>
              <a:t> (often not true) are assumptions about a person or a group of people based on how they look or act. Stereotypes can become norms.</a:t>
            </a:r>
          </a:p>
          <a:p>
            <a:pPr algn="ctr">
              <a:lnSpc>
                <a:spcPts val="4266"/>
              </a:lnSpc>
            </a:pPr>
            <a:endParaRPr lang="en-US" sz="3047" spc="15">
              <a:solidFill>
                <a:srgbClr val="490839"/>
              </a:solidFill>
              <a:latin typeface="Childos Arabic"/>
              <a:ea typeface="Childos Arabic"/>
              <a:cs typeface="Childos Arabic"/>
              <a:sym typeface="Childos Arabic"/>
            </a:endParaRPr>
          </a:p>
          <a:p>
            <a:pPr algn="ctr">
              <a:lnSpc>
                <a:spcPts val="4266"/>
              </a:lnSpc>
            </a:pPr>
            <a:r>
              <a:rPr lang="en-US" sz="3047" b="1" spc="15">
                <a:solidFill>
                  <a:srgbClr val="490839"/>
                </a:solidFill>
                <a:latin typeface="Childos Arabic Bold"/>
                <a:ea typeface="Childos Arabic Bold"/>
                <a:cs typeface="Childos Arabic Bold"/>
                <a:sym typeface="Childos Arabic Bold"/>
              </a:rPr>
              <a:t>Norms</a:t>
            </a:r>
            <a:r>
              <a:rPr lang="en-US" sz="3047" spc="15">
                <a:solidFill>
                  <a:srgbClr val="490839"/>
                </a:solidFill>
                <a:latin typeface="Childos Arabic"/>
                <a:ea typeface="Childos Arabic"/>
                <a:cs typeface="Childos Arabic"/>
                <a:sym typeface="Childos Arabic"/>
              </a:rPr>
              <a:t> are rules and ways of thinking that are expected to be followed.</a:t>
            </a:r>
          </a:p>
          <a:p>
            <a:pPr algn="ctr">
              <a:lnSpc>
                <a:spcPts val="4266"/>
              </a:lnSpc>
            </a:pPr>
            <a:endParaRPr lang="en-US" sz="3047" spc="15">
              <a:solidFill>
                <a:srgbClr val="490839"/>
              </a:solidFill>
              <a:latin typeface="Childos Arabic"/>
              <a:ea typeface="Childos Arabic"/>
              <a:cs typeface="Childos Arabic"/>
              <a:sym typeface="Childos Arabic"/>
            </a:endParaRPr>
          </a:p>
          <a:p>
            <a:pPr algn="ctr">
              <a:lnSpc>
                <a:spcPts val="4266"/>
              </a:lnSpc>
            </a:pPr>
            <a:r>
              <a:rPr lang="en-US" sz="3047" b="1" spc="15">
                <a:solidFill>
                  <a:srgbClr val="490839"/>
                </a:solidFill>
                <a:latin typeface="Childos Arabic Bold"/>
                <a:ea typeface="Childos Arabic Bold"/>
                <a:cs typeface="Childos Arabic Bold"/>
                <a:sym typeface="Childos Arabic Bold"/>
              </a:rPr>
              <a:t>Gender norms</a:t>
            </a:r>
            <a:r>
              <a:rPr lang="en-US" sz="3047" spc="15">
                <a:solidFill>
                  <a:srgbClr val="490839"/>
                </a:solidFill>
                <a:latin typeface="Childos Arabic"/>
                <a:ea typeface="Childos Arabic"/>
                <a:cs typeface="Childos Arabic"/>
                <a:sym typeface="Childos Arabic"/>
              </a:rPr>
              <a:t> are rules and ways of thinking that each gender is expected to follow.</a:t>
            </a:r>
          </a:p>
          <a:p>
            <a:pPr algn="ctr">
              <a:lnSpc>
                <a:spcPts val="4266"/>
              </a:lnSpc>
            </a:pPr>
            <a:r>
              <a:rPr lang="en-US" sz="3047" spc="15">
                <a:solidFill>
                  <a:srgbClr val="490839"/>
                </a:solidFill>
                <a:latin typeface="Childos Arabic"/>
                <a:ea typeface="Childos Arabic"/>
                <a:cs typeface="Childos Arabic"/>
                <a:sym typeface="Childos Arabic"/>
              </a:rPr>
              <a:t> As an example, some hockey may be considered a “boys” sport, and dance may be considered a “girls” sport. </a:t>
            </a:r>
          </a:p>
          <a:p>
            <a:pPr algn="ctr">
              <a:lnSpc>
                <a:spcPts val="4266"/>
              </a:lnSpc>
            </a:pPr>
            <a:endParaRPr lang="en-US" sz="3047" spc="15">
              <a:solidFill>
                <a:srgbClr val="490839"/>
              </a:solidFill>
              <a:latin typeface="Childos Arabic"/>
              <a:ea typeface="Childos Arabic"/>
              <a:cs typeface="Childos Arabic"/>
              <a:sym typeface="Childos Arabic"/>
            </a:endParaRPr>
          </a:p>
          <a:p>
            <a:pPr algn="ctr">
              <a:lnSpc>
                <a:spcPts val="4266"/>
              </a:lnSpc>
            </a:pPr>
            <a:r>
              <a:rPr lang="en-US" sz="3047" b="1" spc="15">
                <a:solidFill>
                  <a:srgbClr val="490839"/>
                </a:solidFill>
                <a:latin typeface="Childos Arabic Bold"/>
                <a:ea typeface="Childos Arabic Bold"/>
                <a:cs typeface="Childos Arabic Bold"/>
                <a:sym typeface="Childos Arabic Bold"/>
              </a:rPr>
              <a:t>Gender norms</a:t>
            </a:r>
            <a:r>
              <a:rPr lang="en-US" sz="3047" spc="15">
                <a:solidFill>
                  <a:srgbClr val="490839"/>
                </a:solidFill>
                <a:latin typeface="Childos Arabic"/>
                <a:ea typeface="Childos Arabic"/>
                <a:cs typeface="Childos Arabic"/>
                <a:sym typeface="Childos Arabic"/>
              </a:rPr>
              <a:t> can make people feel excluded from a group. Some girls like to play hockey and might feel left out if the norm is that it’s a “boys” sport and the same for boys who want to dance.</a:t>
            </a:r>
          </a:p>
          <a:p>
            <a:pPr algn="ctr">
              <a:lnSpc>
                <a:spcPts val="4005"/>
              </a:lnSpc>
            </a:pPr>
            <a:r>
              <a:rPr lang="en-US" sz="2861" spc="14">
                <a:solidFill>
                  <a:srgbClr val="490839"/>
                </a:solidFill>
                <a:latin typeface="Childos Arabic"/>
                <a:ea typeface="Childos Arabic"/>
                <a:cs typeface="Childos Arabic"/>
                <a:sym typeface="Childos Arabic"/>
              </a:rPr>
              <a:t> </a:t>
            </a:r>
          </a:p>
          <a:p>
            <a:pPr algn="ctr">
              <a:lnSpc>
                <a:spcPts val="4127"/>
              </a:lnSpc>
              <a:spcBef>
                <a:spcPct val="0"/>
              </a:spcBef>
            </a:pPr>
            <a:endParaRPr lang="en-US" sz="2861" spc="14">
              <a:solidFill>
                <a:srgbClr val="490839"/>
              </a:solidFill>
              <a:latin typeface="Childos Arabic"/>
              <a:ea typeface="Childos Arabic"/>
              <a:cs typeface="Childos Arabic"/>
              <a:sym typeface="Childos Arabic"/>
            </a:endParaRPr>
          </a:p>
        </p:txBody>
      </p:sp>
      <p:sp>
        <p:nvSpPr>
          <p:cNvPr id="7" name="Freeform 7"/>
          <p:cNvSpPr/>
          <p:nvPr/>
        </p:nvSpPr>
        <p:spPr>
          <a:xfrm>
            <a:off x="15654826" y="2869907"/>
            <a:ext cx="2182650" cy="2273593"/>
          </a:xfrm>
          <a:custGeom>
            <a:avLst/>
            <a:gdLst/>
            <a:ahLst/>
            <a:cxnLst/>
            <a:rect l="l" t="t" r="r" b="b"/>
            <a:pathLst>
              <a:path w="2182650" h="2273593">
                <a:moveTo>
                  <a:pt x="0" y="0"/>
                </a:moveTo>
                <a:lnTo>
                  <a:pt x="2182650" y="0"/>
                </a:lnTo>
                <a:lnTo>
                  <a:pt x="2182650" y="2273593"/>
                </a:lnTo>
                <a:lnTo>
                  <a:pt x="0" y="2273593"/>
                </a:lnTo>
                <a:lnTo>
                  <a:pt x="0" y="0"/>
                </a:lnTo>
                <a:close/>
              </a:path>
            </a:pathLst>
          </a:custGeom>
          <a:blipFill>
            <a:blip r:embed="rId10"/>
            <a:stretch>
              <a:fillRect/>
            </a:stretch>
          </a:blipFill>
        </p:spPr>
        <p:txBody>
          <a:bodyPr/>
          <a:lstStyle/>
          <a:p>
            <a:endParaRPr lang="en-CA"/>
          </a:p>
        </p:txBody>
      </p:sp>
      <p:sp>
        <p:nvSpPr>
          <p:cNvPr id="8" name="Freeform 8"/>
          <p:cNvSpPr/>
          <p:nvPr/>
        </p:nvSpPr>
        <p:spPr>
          <a:xfrm>
            <a:off x="275476" y="2944797"/>
            <a:ext cx="1871610" cy="2123813"/>
          </a:xfrm>
          <a:custGeom>
            <a:avLst/>
            <a:gdLst/>
            <a:ahLst/>
            <a:cxnLst/>
            <a:rect l="l" t="t" r="r" b="b"/>
            <a:pathLst>
              <a:path w="1871610" h="2123813">
                <a:moveTo>
                  <a:pt x="0" y="0"/>
                </a:moveTo>
                <a:lnTo>
                  <a:pt x="1871611" y="0"/>
                </a:lnTo>
                <a:lnTo>
                  <a:pt x="1871611" y="2123813"/>
                </a:lnTo>
                <a:lnTo>
                  <a:pt x="0" y="212381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9" name="Freeform 9"/>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3"/>
            <a:stretch>
              <a:fillRect/>
            </a:stretch>
          </a:blipFill>
        </p:spPr>
        <p:txBody>
          <a:bodyPr/>
          <a:lstStyle/>
          <a:p>
            <a:endParaRPr lang="en-CA"/>
          </a:p>
        </p:txBody>
      </p:sp>
      <p:sp>
        <p:nvSpPr>
          <p:cNvPr id="10" name="Freeform 10"/>
          <p:cNvSpPr/>
          <p:nvPr/>
        </p:nvSpPr>
        <p:spPr>
          <a:xfrm>
            <a:off x="4751373" y="7632720"/>
            <a:ext cx="7322151" cy="2654280"/>
          </a:xfrm>
          <a:custGeom>
            <a:avLst/>
            <a:gdLst/>
            <a:ahLst/>
            <a:cxnLst/>
            <a:rect l="l" t="t" r="r" b="b"/>
            <a:pathLst>
              <a:path w="7322151" h="2654280">
                <a:moveTo>
                  <a:pt x="0" y="0"/>
                </a:moveTo>
                <a:lnTo>
                  <a:pt x="7322151" y="0"/>
                </a:lnTo>
                <a:lnTo>
                  <a:pt x="7322151" y="2654280"/>
                </a:lnTo>
                <a:lnTo>
                  <a:pt x="0" y="2654280"/>
                </a:lnTo>
                <a:lnTo>
                  <a:pt x="0" y="0"/>
                </a:lnTo>
                <a:close/>
              </a:path>
            </a:pathLst>
          </a:custGeom>
          <a:blipFill>
            <a:blip r:embed="rId14"/>
            <a:stretch>
              <a:fillRect/>
            </a:stretch>
          </a:blipFill>
        </p:spPr>
        <p:txBody>
          <a:bodyPr/>
          <a:lstStyle/>
          <a:p>
            <a:endParaRPr lang="en-CA"/>
          </a:p>
        </p:txBody>
      </p:sp>
      <p:sp>
        <p:nvSpPr>
          <p:cNvPr id="11" name="TextBox 11"/>
          <p:cNvSpPr txBox="1"/>
          <p:nvPr/>
        </p:nvSpPr>
        <p:spPr>
          <a:xfrm>
            <a:off x="1028700" y="563563"/>
            <a:ext cx="16733419" cy="996950"/>
          </a:xfrm>
          <a:prstGeom prst="rect">
            <a:avLst/>
          </a:prstGeom>
        </p:spPr>
        <p:txBody>
          <a:bodyPr lIns="0" tIns="0" rIns="0" bIns="0" rtlCol="0" anchor="t">
            <a:spAutoFit/>
          </a:bodyPr>
          <a:lstStyle/>
          <a:p>
            <a:pPr algn="ctr">
              <a:lnSpc>
                <a:spcPts val="6999"/>
              </a:lnSpc>
              <a:spcBef>
                <a:spcPct val="0"/>
              </a:spcBef>
            </a:pPr>
            <a:r>
              <a:rPr lang="en-US" sz="6999" b="1">
                <a:solidFill>
                  <a:srgbClr val="491E3E"/>
                </a:solidFill>
                <a:latin typeface="Childos Arabic Bold"/>
                <a:ea typeface="Childos Arabic Bold"/>
                <a:cs typeface="Childos Arabic Bold"/>
                <a:sym typeface="Childos Arabic Bold"/>
              </a:rPr>
              <a:t>GENDER NORMS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a:off x="-1310311" y="-1823035"/>
            <a:ext cx="4145573" cy="4130498"/>
          </a:xfrm>
          <a:custGeom>
            <a:avLst/>
            <a:gdLst/>
            <a:ahLst/>
            <a:cxnLst/>
            <a:rect l="l" t="t" r="r" b="b"/>
            <a:pathLst>
              <a:path w="4145573" h="4130498">
                <a:moveTo>
                  <a:pt x="0" y="0"/>
                </a:moveTo>
                <a:lnTo>
                  <a:pt x="4145573" y="0"/>
                </a:lnTo>
                <a:lnTo>
                  <a:pt x="4145573" y="4130499"/>
                </a:lnTo>
                <a:lnTo>
                  <a:pt x="0" y="41304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2835262" y="699265"/>
            <a:ext cx="11913461" cy="787400"/>
          </a:xfrm>
          <a:prstGeom prst="rect">
            <a:avLst/>
          </a:prstGeom>
        </p:spPr>
        <p:txBody>
          <a:bodyPr lIns="0" tIns="0" rIns="0" bIns="0" rtlCol="0" anchor="t">
            <a:spAutoFit/>
          </a:bodyPr>
          <a:lstStyle/>
          <a:p>
            <a:pPr algn="ctr">
              <a:lnSpc>
                <a:spcPts val="5499"/>
              </a:lnSpc>
            </a:pPr>
            <a:r>
              <a:rPr lang="en-US" sz="5499">
                <a:solidFill>
                  <a:srgbClr val="FEFEFE"/>
                </a:solidFill>
                <a:latin typeface="Childos Arabic"/>
                <a:ea typeface="Childos Arabic"/>
                <a:cs typeface="Childos Arabic"/>
                <a:sym typeface="Childos Arabic"/>
              </a:rPr>
              <a:t>SOME GENDER STEREOTYPES  </a:t>
            </a:r>
          </a:p>
        </p:txBody>
      </p:sp>
      <p:sp>
        <p:nvSpPr>
          <p:cNvPr id="4" name="Freeform 4"/>
          <p:cNvSpPr/>
          <p:nvPr/>
        </p:nvSpPr>
        <p:spPr>
          <a:xfrm rot="5400000">
            <a:off x="11813596" y="4050531"/>
            <a:ext cx="10195843" cy="2094782"/>
          </a:xfrm>
          <a:custGeom>
            <a:avLst/>
            <a:gdLst/>
            <a:ahLst/>
            <a:cxnLst/>
            <a:rect l="l" t="t" r="r" b="b"/>
            <a:pathLst>
              <a:path w="10195843" h="2094782">
                <a:moveTo>
                  <a:pt x="0" y="0"/>
                </a:moveTo>
                <a:lnTo>
                  <a:pt x="10195843" y="0"/>
                </a:lnTo>
                <a:lnTo>
                  <a:pt x="10195843" y="2094782"/>
                </a:lnTo>
                <a:lnTo>
                  <a:pt x="0" y="209478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rot="5400000">
            <a:off x="12129078" y="4033885"/>
            <a:ext cx="10801560" cy="2219230"/>
          </a:xfrm>
          <a:custGeom>
            <a:avLst/>
            <a:gdLst/>
            <a:ahLst/>
            <a:cxnLst/>
            <a:rect l="l" t="t" r="r" b="b"/>
            <a:pathLst>
              <a:path w="10801560" h="2219230">
                <a:moveTo>
                  <a:pt x="0" y="0"/>
                </a:moveTo>
                <a:lnTo>
                  <a:pt x="10801560" y="0"/>
                </a:lnTo>
                <a:lnTo>
                  <a:pt x="10801560" y="2219230"/>
                </a:lnTo>
                <a:lnTo>
                  <a:pt x="0" y="221923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14754037" y="7582357"/>
            <a:ext cx="3885435" cy="3871307"/>
          </a:xfrm>
          <a:custGeom>
            <a:avLst/>
            <a:gdLst/>
            <a:ahLst/>
            <a:cxnLst/>
            <a:rect l="l" t="t" r="r" b="b"/>
            <a:pathLst>
              <a:path w="3885435" h="3871307">
                <a:moveTo>
                  <a:pt x="0" y="0"/>
                </a:moveTo>
                <a:lnTo>
                  <a:pt x="3885436" y="0"/>
                </a:lnTo>
                <a:lnTo>
                  <a:pt x="3885436" y="3871306"/>
                </a:lnTo>
                <a:lnTo>
                  <a:pt x="0" y="387130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360151" y="2067690"/>
            <a:ext cx="5344537" cy="2839285"/>
          </a:xfrm>
          <a:custGeom>
            <a:avLst/>
            <a:gdLst/>
            <a:ahLst/>
            <a:cxnLst/>
            <a:rect l="l" t="t" r="r" b="b"/>
            <a:pathLst>
              <a:path w="5344537" h="2839285">
                <a:moveTo>
                  <a:pt x="0" y="0"/>
                </a:moveTo>
                <a:lnTo>
                  <a:pt x="5344537" y="0"/>
                </a:lnTo>
                <a:lnTo>
                  <a:pt x="5344537" y="2839285"/>
                </a:lnTo>
                <a:lnTo>
                  <a:pt x="0" y="283928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8" name="Freeform 8"/>
          <p:cNvSpPr/>
          <p:nvPr/>
        </p:nvSpPr>
        <p:spPr>
          <a:xfrm>
            <a:off x="7173753" y="3993149"/>
            <a:ext cx="5344537" cy="2839285"/>
          </a:xfrm>
          <a:custGeom>
            <a:avLst/>
            <a:gdLst/>
            <a:ahLst/>
            <a:cxnLst/>
            <a:rect l="l" t="t" r="r" b="b"/>
            <a:pathLst>
              <a:path w="5344537" h="2839285">
                <a:moveTo>
                  <a:pt x="0" y="0"/>
                </a:moveTo>
                <a:lnTo>
                  <a:pt x="5344537" y="0"/>
                </a:lnTo>
                <a:lnTo>
                  <a:pt x="5344537" y="2839285"/>
                </a:lnTo>
                <a:lnTo>
                  <a:pt x="0" y="283928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1028700" y="5097922"/>
            <a:ext cx="5344537" cy="2839285"/>
          </a:xfrm>
          <a:custGeom>
            <a:avLst/>
            <a:gdLst/>
            <a:ahLst/>
            <a:cxnLst/>
            <a:rect l="l" t="t" r="r" b="b"/>
            <a:pathLst>
              <a:path w="5344537" h="2839285">
                <a:moveTo>
                  <a:pt x="0" y="0"/>
                </a:moveTo>
                <a:lnTo>
                  <a:pt x="5344537" y="0"/>
                </a:lnTo>
                <a:lnTo>
                  <a:pt x="5344537" y="2839285"/>
                </a:lnTo>
                <a:lnTo>
                  <a:pt x="0" y="283928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10" name="Freeform 10"/>
          <p:cNvSpPr/>
          <p:nvPr/>
        </p:nvSpPr>
        <p:spPr>
          <a:xfrm>
            <a:off x="9376957" y="1468846"/>
            <a:ext cx="5344537" cy="2839285"/>
          </a:xfrm>
          <a:custGeom>
            <a:avLst/>
            <a:gdLst/>
            <a:ahLst/>
            <a:cxnLst/>
            <a:rect l="l" t="t" r="r" b="b"/>
            <a:pathLst>
              <a:path w="5344537" h="2839285">
                <a:moveTo>
                  <a:pt x="0" y="0"/>
                </a:moveTo>
                <a:lnTo>
                  <a:pt x="5344536" y="0"/>
                </a:lnTo>
                <a:lnTo>
                  <a:pt x="5344536" y="2839285"/>
                </a:lnTo>
                <a:lnTo>
                  <a:pt x="0" y="283928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11" name="Freeform 11"/>
          <p:cNvSpPr/>
          <p:nvPr/>
        </p:nvSpPr>
        <p:spPr>
          <a:xfrm>
            <a:off x="9409501" y="6517564"/>
            <a:ext cx="5344537" cy="2839285"/>
          </a:xfrm>
          <a:custGeom>
            <a:avLst/>
            <a:gdLst/>
            <a:ahLst/>
            <a:cxnLst/>
            <a:rect l="l" t="t" r="r" b="b"/>
            <a:pathLst>
              <a:path w="5344537" h="2839285">
                <a:moveTo>
                  <a:pt x="0" y="0"/>
                </a:moveTo>
                <a:lnTo>
                  <a:pt x="5344536" y="0"/>
                </a:lnTo>
                <a:lnTo>
                  <a:pt x="5344536" y="2839285"/>
                </a:lnTo>
                <a:lnTo>
                  <a:pt x="0" y="283928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12" name="TextBox 12"/>
          <p:cNvSpPr txBox="1"/>
          <p:nvPr/>
        </p:nvSpPr>
        <p:spPr>
          <a:xfrm>
            <a:off x="9878566" y="6907477"/>
            <a:ext cx="4406407" cy="1954685"/>
          </a:xfrm>
          <a:prstGeom prst="rect">
            <a:avLst/>
          </a:prstGeom>
        </p:spPr>
        <p:txBody>
          <a:bodyPr lIns="0" tIns="0" rIns="0" bIns="0" rtlCol="0" anchor="t">
            <a:spAutoFit/>
          </a:bodyPr>
          <a:lstStyle/>
          <a:p>
            <a:pPr algn="ctr">
              <a:lnSpc>
                <a:spcPts val="5136"/>
              </a:lnSpc>
            </a:pPr>
            <a:r>
              <a:rPr lang="en-US" sz="3668">
                <a:solidFill>
                  <a:srgbClr val="490839"/>
                </a:solidFill>
                <a:latin typeface="Childos Arabic"/>
                <a:ea typeface="Childos Arabic"/>
                <a:cs typeface="Childos Arabic"/>
                <a:sym typeface="Childos Arabic"/>
              </a:rPr>
              <a:t>Girls wear make-up and care more about how they look</a:t>
            </a:r>
          </a:p>
        </p:txBody>
      </p:sp>
      <p:sp>
        <p:nvSpPr>
          <p:cNvPr id="13" name="Freeform 13"/>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2"/>
            <a:stretch>
              <a:fillRect/>
            </a:stretch>
          </a:blipFill>
        </p:spPr>
        <p:txBody>
          <a:bodyPr/>
          <a:lstStyle/>
          <a:p>
            <a:endParaRPr lang="en-CA"/>
          </a:p>
        </p:txBody>
      </p:sp>
      <p:sp>
        <p:nvSpPr>
          <p:cNvPr id="14" name="Freeform 14"/>
          <p:cNvSpPr/>
          <p:nvPr/>
        </p:nvSpPr>
        <p:spPr>
          <a:xfrm>
            <a:off x="-54685" y="2338462"/>
            <a:ext cx="2053607" cy="2847289"/>
          </a:xfrm>
          <a:custGeom>
            <a:avLst/>
            <a:gdLst/>
            <a:ahLst/>
            <a:cxnLst/>
            <a:rect l="l" t="t" r="r" b="b"/>
            <a:pathLst>
              <a:path w="2053607" h="2847289">
                <a:moveTo>
                  <a:pt x="0" y="0"/>
                </a:moveTo>
                <a:lnTo>
                  <a:pt x="2053607" y="0"/>
                </a:lnTo>
                <a:lnTo>
                  <a:pt x="2053607" y="2847289"/>
                </a:lnTo>
                <a:lnTo>
                  <a:pt x="0" y="2847289"/>
                </a:lnTo>
                <a:lnTo>
                  <a:pt x="0" y="0"/>
                </a:lnTo>
                <a:close/>
              </a:path>
            </a:pathLst>
          </a:custGeom>
          <a:blipFill>
            <a:blip r:embed="rId13"/>
            <a:stretch>
              <a:fillRect/>
            </a:stretch>
          </a:blipFill>
        </p:spPr>
        <p:txBody>
          <a:bodyPr/>
          <a:lstStyle/>
          <a:p>
            <a:endParaRPr lang="en-CA"/>
          </a:p>
        </p:txBody>
      </p:sp>
      <p:sp>
        <p:nvSpPr>
          <p:cNvPr id="15" name="Freeform 15"/>
          <p:cNvSpPr/>
          <p:nvPr/>
        </p:nvSpPr>
        <p:spPr>
          <a:xfrm>
            <a:off x="14252429" y="1052667"/>
            <a:ext cx="1385844" cy="3359621"/>
          </a:xfrm>
          <a:custGeom>
            <a:avLst/>
            <a:gdLst/>
            <a:ahLst/>
            <a:cxnLst/>
            <a:rect l="l" t="t" r="r" b="b"/>
            <a:pathLst>
              <a:path w="1385844" h="3359621">
                <a:moveTo>
                  <a:pt x="0" y="0"/>
                </a:moveTo>
                <a:lnTo>
                  <a:pt x="1385843" y="0"/>
                </a:lnTo>
                <a:lnTo>
                  <a:pt x="1385843" y="3359620"/>
                </a:lnTo>
                <a:lnTo>
                  <a:pt x="0" y="3359620"/>
                </a:lnTo>
                <a:lnTo>
                  <a:pt x="0" y="0"/>
                </a:lnTo>
                <a:close/>
              </a:path>
            </a:pathLst>
          </a:custGeom>
          <a:blipFill>
            <a:blip r:embed="rId14"/>
            <a:stretch>
              <a:fillRect/>
            </a:stretch>
          </a:blipFill>
        </p:spPr>
        <p:txBody>
          <a:bodyPr/>
          <a:lstStyle/>
          <a:p>
            <a:endParaRPr lang="en-CA"/>
          </a:p>
        </p:txBody>
      </p:sp>
      <p:sp>
        <p:nvSpPr>
          <p:cNvPr id="16" name="Freeform 16"/>
          <p:cNvSpPr/>
          <p:nvPr/>
        </p:nvSpPr>
        <p:spPr>
          <a:xfrm>
            <a:off x="5904172" y="5148594"/>
            <a:ext cx="2241030" cy="2788613"/>
          </a:xfrm>
          <a:custGeom>
            <a:avLst/>
            <a:gdLst/>
            <a:ahLst/>
            <a:cxnLst/>
            <a:rect l="l" t="t" r="r" b="b"/>
            <a:pathLst>
              <a:path w="2241030" h="2788613">
                <a:moveTo>
                  <a:pt x="0" y="0"/>
                </a:moveTo>
                <a:lnTo>
                  <a:pt x="2241030" y="0"/>
                </a:lnTo>
                <a:lnTo>
                  <a:pt x="2241030" y="2788613"/>
                </a:lnTo>
                <a:lnTo>
                  <a:pt x="0" y="278861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7" name="Freeform 17"/>
          <p:cNvSpPr/>
          <p:nvPr/>
        </p:nvSpPr>
        <p:spPr>
          <a:xfrm>
            <a:off x="8325593" y="8236717"/>
            <a:ext cx="2167815" cy="2043165"/>
          </a:xfrm>
          <a:custGeom>
            <a:avLst/>
            <a:gdLst/>
            <a:ahLst/>
            <a:cxnLst/>
            <a:rect l="l" t="t" r="r" b="b"/>
            <a:pathLst>
              <a:path w="2167815" h="2043165">
                <a:moveTo>
                  <a:pt x="0" y="0"/>
                </a:moveTo>
                <a:lnTo>
                  <a:pt x="2167815" y="0"/>
                </a:lnTo>
                <a:lnTo>
                  <a:pt x="2167815" y="2043166"/>
                </a:lnTo>
                <a:lnTo>
                  <a:pt x="0" y="2043166"/>
                </a:lnTo>
                <a:lnTo>
                  <a:pt x="0" y="0"/>
                </a:lnTo>
                <a:close/>
              </a:path>
            </a:pathLst>
          </a:custGeom>
          <a:blipFill>
            <a:blip r:embed="rId17"/>
            <a:stretch>
              <a:fillRect/>
            </a:stretch>
          </a:blipFill>
        </p:spPr>
        <p:txBody>
          <a:bodyPr/>
          <a:lstStyle/>
          <a:p>
            <a:endParaRPr lang="en-CA"/>
          </a:p>
        </p:txBody>
      </p:sp>
      <p:sp>
        <p:nvSpPr>
          <p:cNvPr id="18" name="TextBox 18"/>
          <p:cNvSpPr txBox="1"/>
          <p:nvPr/>
        </p:nvSpPr>
        <p:spPr>
          <a:xfrm>
            <a:off x="431691" y="7822907"/>
            <a:ext cx="8360301" cy="2018029"/>
          </a:xfrm>
          <a:prstGeom prst="rect">
            <a:avLst/>
          </a:prstGeom>
        </p:spPr>
        <p:txBody>
          <a:bodyPr lIns="0" tIns="0" rIns="0" bIns="0" rtlCol="0" anchor="t">
            <a:spAutoFit/>
          </a:bodyPr>
          <a:lstStyle/>
          <a:p>
            <a:pPr algn="ctr">
              <a:lnSpc>
                <a:spcPts val="5320"/>
              </a:lnSpc>
              <a:spcBef>
                <a:spcPct val="0"/>
              </a:spcBef>
            </a:pPr>
            <a:r>
              <a:rPr lang="en-US" sz="3800">
                <a:solidFill>
                  <a:srgbClr val="FEFEFE"/>
                </a:solidFill>
                <a:latin typeface="Childos Arabic"/>
                <a:ea typeface="Childos Arabic"/>
                <a:cs typeface="Childos Arabic"/>
                <a:sym typeface="Childos Arabic"/>
              </a:rPr>
              <a:t>Ask students:</a:t>
            </a:r>
          </a:p>
          <a:p>
            <a:pPr algn="ctr">
              <a:lnSpc>
                <a:spcPts val="5320"/>
              </a:lnSpc>
              <a:spcBef>
                <a:spcPct val="0"/>
              </a:spcBef>
            </a:pPr>
            <a:r>
              <a:rPr lang="en-US" sz="3800">
                <a:solidFill>
                  <a:srgbClr val="FEFEFE"/>
                </a:solidFill>
                <a:latin typeface="Childos Arabic"/>
                <a:ea typeface="Childos Arabic"/>
                <a:cs typeface="Childos Arabic"/>
                <a:sym typeface="Childos Arabic"/>
              </a:rPr>
              <a:t>Can anyone think of other examples of gender stereotypes?</a:t>
            </a:r>
          </a:p>
        </p:txBody>
      </p:sp>
      <p:sp>
        <p:nvSpPr>
          <p:cNvPr id="19" name="TextBox 19"/>
          <p:cNvSpPr txBox="1"/>
          <p:nvPr/>
        </p:nvSpPr>
        <p:spPr>
          <a:xfrm>
            <a:off x="7400316" y="4662222"/>
            <a:ext cx="4891411" cy="1386839"/>
          </a:xfrm>
          <a:prstGeom prst="rect">
            <a:avLst/>
          </a:prstGeom>
        </p:spPr>
        <p:txBody>
          <a:bodyPr lIns="0" tIns="0" rIns="0" bIns="0" rtlCol="0" anchor="t">
            <a:spAutoFit/>
          </a:bodyPr>
          <a:lstStyle/>
          <a:p>
            <a:pPr algn="ctr">
              <a:lnSpc>
                <a:spcPts val="5460"/>
              </a:lnSpc>
            </a:pPr>
            <a:r>
              <a:rPr lang="en-US" sz="3900">
                <a:solidFill>
                  <a:srgbClr val="490839"/>
                </a:solidFill>
                <a:latin typeface="Childos Arabic"/>
                <a:ea typeface="Childos Arabic"/>
                <a:cs typeface="Childos Arabic"/>
                <a:sym typeface="Childos Arabic"/>
              </a:rPr>
              <a:t>Boys are aggressive and competitive</a:t>
            </a:r>
          </a:p>
        </p:txBody>
      </p:sp>
      <p:sp>
        <p:nvSpPr>
          <p:cNvPr id="20" name="TextBox 20"/>
          <p:cNvSpPr txBox="1"/>
          <p:nvPr/>
        </p:nvSpPr>
        <p:spPr>
          <a:xfrm>
            <a:off x="1829216" y="2457602"/>
            <a:ext cx="4406407" cy="1954685"/>
          </a:xfrm>
          <a:prstGeom prst="rect">
            <a:avLst/>
          </a:prstGeom>
        </p:spPr>
        <p:txBody>
          <a:bodyPr lIns="0" tIns="0" rIns="0" bIns="0" rtlCol="0" anchor="t">
            <a:spAutoFit/>
          </a:bodyPr>
          <a:lstStyle/>
          <a:p>
            <a:pPr algn="ctr">
              <a:lnSpc>
                <a:spcPts val="5136"/>
              </a:lnSpc>
            </a:pPr>
            <a:r>
              <a:rPr lang="en-US" sz="3668">
                <a:solidFill>
                  <a:srgbClr val="490839"/>
                </a:solidFill>
                <a:latin typeface="Childos Arabic"/>
                <a:ea typeface="Childos Arabic"/>
                <a:cs typeface="Childos Arabic"/>
                <a:sym typeface="Childos Arabic"/>
              </a:rPr>
              <a:t>Girls are more sensitive, cry easily and are weak</a:t>
            </a:r>
          </a:p>
        </p:txBody>
      </p:sp>
      <p:sp>
        <p:nvSpPr>
          <p:cNvPr id="21" name="TextBox 21"/>
          <p:cNvSpPr txBox="1"/>
          <p:nvPr/>
        </p:nvSpPr>
        <p:spPr>
          <a:xfrm>
            <a:off x="9846021" y="2243212"/>
            <a:ext cx="4406407" cy="1261900"/>
          </a:xfrm>
          <a:prstGeom prst="rect">
            <a:avLst/>
          </a:prstGeom>
        </p:spPr>
        <p:txBody>
          <a:bodyPr lIns="0" tIns="0" rIns="0" bIns="0" rtlCol="0" anchor="t">
            <a:spAutoFit/>
          </a:bodyPr>
          <a:lstStyle/>
          <a:p>
            <a:pPr algn="ctr">
              <a:lnSpc>
                <a:spcPts val="4996"/>
              </a:lnSpc>
            </a:pPr>
            <a:r>
              <a:rPr lang="en-US" sz="3568">
                <a:solidFill>
                  <a:srgbClr val="490839"/>
                </a:solidFill>
                <a:latin typeface="Childos Arabic"/>
                <a:ea typeface="Childos Arabic"/>
                <a:cs typeface="Childos Arabic"/>
                <a:sym typeface="Childos Arabic"/>
              </a:rPr>
              <a:t>Boys have short hair and girls have long hair</a:t>
            </a:r>
          </a:p>
        </p:txBody>
      </p:sp>
      <p:sp>
        <p:nvSpPr>
          <p:cNvPr id="22" name="TextBox 22"/>
          <p:cNvSpPr txBox="1"/>
          <p:nvPr/>
        </p:nvSpPr>
        <p:spPr>
          <a:xfrm>
            <a:off x="1497765" y="5793904"/>
            <a:ext cx="4406407" cy="1342545"/>
          </a:xfrm>
          <a:prstGeom prst="rect">
            <a:avLst/>
          </a:prstGeom>
        </p:spPr>
        <p:txBody>
          <a:bodyPr lIns="0" tIns="0" rIns="0" bIns="0" rtlCol="0" anchor="t">
            <a:spAutoFit/>
          </a:bodyPr>
          <a:lstStyle/>
          <a:p>
            <a:pPr algn="ctr">
              <a:lnSpc>
                <a:spcPts val="5276"/>
              </a:lnSpc>
            </a:pPr>
            <a:r>
              <a:rPr lang="en-US" sz="3768">
                <a:solidFill>
                  <a:srgbClr val="490839"/>
                </a:solidFill>
                <a:latin typeface="Childos Arabic"/>
                <a:ea typeface="Childos Arabic"/>
                <a:cs typeface="Childos Arabic"/>
                <a:sym typeface="Childos Arabic"/>
              </a:rPr>
              <a:t>Boys are not gentle or caring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F548D"/>
        </a:solidFill>
        <a:effectLst/>
      </p:bgPr>
    </p:bg>
    <p:spTree>
      <p:nvGrpSpPr>
        <p:cNvPr id="1" name=""/>
        <p:cNvGrpSpPr/>
        <p:nvPr/>
      </p:nvGrpSpPr>
      <p:grpSpPr>
        <a:xfrm>
          <a:off x="0" y="0"/>
          <a:ext cx="0" cy="0"/>
          <a:chOff x="0" y="0"/>
          <a:chExt cx="0" cy="0"/>
        </a:xfrm>
      </p:grpSpPr>
      <p:sp>
        <p:nvSpPr>
          <p:cNvPr id="2" name="Freeform 2"/>
          <p:cNvSpPr/>
          <p:nvPr/>
        </p:nvSpPr>
        <p:spPr>
          <a:xfrm rot="-5400000">
            <a:off x="-5360515" y="3836357"/>
            <a:ext cx="11858218" cy="2436325"/>
          </a:xfrm>
          <a:custGeom>
            <a:avLst/>
            <a:gdLst/>
            <a:ahLst/>
            <a:cxnLst/>
            <a:rect l="l" t="t" r="r" b="b"/>
            <a:pathLst>
              <a:path w="11858218" h="2436325">
                <a:moveTo>
                  <a:pt x="0" y="0"/>
                </a:moveTo>
                <a:lnTo>
                  <a:pt x="11858218" y="0"/>
                </a:lnTo>
                <a:lnTo>
                  <a:pt x="11858218" y="2436325"/>
                </a:lnTo>
                <a:lnTo>
                  <a:pt x="0" y="243632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5479638" y="2895772"/>
            <a:ext cx="13418766" cy="2756947"/>
          </a:xfrm>
          <a:custGeom>
            <a:avLst/>
            <a:gdLst/>
            <a:ahLst/>
            <a:cxnLst/>
            <a:rect l="l" t="t" r="r" b="b"/>
            <a:pathLst>
              <a:path w="13418766" h="2756947">
                <a:moveTo>
                  <a:pt x="0" y="0"/>
                </a:moveTo>
                <a:lnTo>
                  <a:pt x="13418766" y="0"/>
                </a:lnTo>
                <a:lnTo>
                  <a:pt x="13418766" y="2756946"/>
                </a:lnTo>
                <a:lnTo>
                  <a:pt x="0" y="27569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2906519" y="2218719"/>
            <a:ext cx="14012268" cy="7671717"/>
          </a:xfrm>
          <a:custGeom>
            <a:avLst/>
            <a:gdLst/>
            <a:ahLst/>
            <a:cxnLst/>
            <a:rect l="l" t="t" r="r" b="b"/>
            <a:pathLst>
              <a:path w="14012268" h="7671717">
                <a:moveTo>
                  <a:pt x="0" y="0"/>
                </a:moveTo>
                <a:lnTo>
                  <a:pt x="14012269" y="0"/>
                </a:lnTo>
                <a:lnTo>
                  <a:pt x="14012269" y="7671716"/>
                </a:lnTo>
                <a:lnTo>
                  <a:pt x="0" y="767171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rot="-3486">
            <a:off x="3409213" y="2561625"/>
            <a:ext cx="12438512" cy="6813960"/>
          </a:xfrm>
          <a:prstGeom prst="rect">
            <a:avLst/>
          </a:prstGeom>
        </p:spPr>
        <p:txBody>
          <a:bodyPr lIns="0" tIns="0" rIns="0" bIns="0" rtlCol="0" anchor="t">
            <a:spAutoFit/>
          </a:bodyPr>
          <a:lstStyle/>
          <a:p>
            <a:pPr algn="ctr">
              <a:lnSpc>
                <a:spcPts val="5264"/>
              </a:lnSpc>
            </a:pPr>
            <a:r>
              <a:rPr lang="en-US" sz="3760" b="1" spc="18">
                <a:solidFill>
                  <a:srgbClr val="490839"/>
                </a:solidFill>
                <a:latin typeface="Childos Arabic Bold"/>
                <a:ea typeface="Childos Arabic Bold"/>
                <a:cs typeface="Childos Arabic Bold"/>
                <a:sym typeface="Childos Arabic Bold"/>
              </a:rPr>
              <a:t>BOYS</a:t>
            </a:r>
          </a:p>
          <a:p>
            <a:pPr algn="ctr">
              <a:lnSpc>
                <a:spcPts val="4839"/>
              </a:lnSpc>
            </a:pPr>
            <a:r>
              <a:rPr lang="en-US" sz="3457" spc="17">
                <a:solidFill>
                  <a:srgbClr val="490839"/>
                </a:solidFill>
                <a:latin typeface="Childos Arabic"/>
                <a:ea typeface="Childos Arabic"/>
                <a:cs typeface="Childos Arabic"/>
                <a:sym typeface="Childos Arabic"/>
              </a:rPr>
              <a:t>“Boys are supposed to be strong and aggressive”.  Boys can be sensitive and caring for other people. Because of this stereotype, some boys feel like they have to hide their feelings and pretend to be someone they're not.</a:t>
            </a:r>
          </a:p>
          <a:p>
            <a:pPr algn="ctr">
              <a:lnSpc>
                <a:spcPts val="4839"/>
              </a:lnSpc>
            </a:pPr>
            <a:endParaRPr lang="en-US" sz="3457" spc="17">
              <a:solidFill>
                <a:srgbClr val="490839"/>
              </a:solidFill>
              <a:latin typeface="Childos Arabic"/>
              <a:ea typeface="Childos Arabic"/>
              <a:cs typeface="Childos Arabic"/>
              <a:sym typeface="Childos Arabic"/>
            </a:endParaRPr>
          </a:p>
          <a:p>
            <a:pPr algn="ctr">
              <a:lnSpc>
                <a:spcPts val="5123"/>
              </a:lnSpc>
            </a:pPr>
            <a:r>
              <a:rPr lang="en-US" sz="3659" b="1" spc="18">
                <a:solidFill>
                  <a:srgbClr val="490839"/>
                </a:solidFill>
                <a:latin typeface="Childos Arabic Bold"/>
                <a:ea typeface="Childos Arabic Bold"/>
                <a:cs typeface="Childos Arabic Bold"/>
                <a:sym typeface="Childos Arabic Bold"/>
              </a:rPr>
              <a:t>GIRLS</a:t>
            </a:r>
          </a:p>
          <a:p>
            <a:pPr algn="ctr">
              <a:lnSpc>
                <a:spcPts val="4839"/>
              </a:lnSpc>
            </a:pPr>
            <a:r>
              <a:rPr lang="en-US" sz="3457" spc="17">
                <a:solidFill>
                  <a:srgbClr val="490839"/>
                </a:solidFill>
                <a:latin typeface="Childos Arabic"/>
                <a:ea typeface="Childos Arabic"/>
                <a:cs typeface="Childos Arabic"/>
                <a:sym typeface="Childos Arabic"/>
              </a:rPr>
              <a:t>"Girls are weak and not good at sports". Girls can be strong and good at playing sports. Because of this stereotype, some girls might feel like they are treated differently.</a:t>
            </a:r>
          </a:p>
          <a:p>
            <a:pPr algn="ctr">
              <a:lnSpc>
                <a:spcPts val="4839"/>
              </a:lnSpc>
              <a:spcBef>
                <a:spcPct val="0"/>
              </a:spcBef>
            </a:pPr>
            <a:endParaRPr lang="en-US" sz="3457" spc="17">
              <a:solidFill>
                <a:srgbClr val="490839"/>
              </a:solidFill>
              <a:latin typeface="Childos Arabic"/>
              <a:ea typeface="Childos Arabic"/>
              <a:cs typeface="Childos Arabic"/>
              <a:sym typeface="Childos Arabic"/>
            </a:endParaRPr>
          </a:p>
        </p:txBody>
      </p:sp>
      <p:sp>
        <p:nvSpPr>
          <p:cNvPr id="6" name="Freeform 6"/>
          <p:cNvSpPr/>
          <p:nvPr/>
        </p:nvSpPr>
        <p:spPr>
          <a:xfrm rot="5323392">
            <a:off x="15390612" y="2239545"/>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7" name="Freeform 7"/>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
        <p:nvSpPr>
          <p:cNvPr id="8" name="Freeform 8"/>
          <p:cNvSpPr/>
          <p:nvPr/>
        </p:nvSpPr>
        <p:spPr>
          <a:xfrm>
            <a:off x="802828" y="2218719"/>
            <a:ext cx="2103692" cy="4114800"/>
          </a:xfrm>
          <a:custGeom>
            <a:avLst/>
            <a:gdLst/>
            <a:ahLst/>
            <a:cxnLst/>
            <a:rect l="l" t="t" r="r" b="b"/>
            <a:pathLst>
              <a:path w="2103692" h="4114800">
                <a:moveTo>
                  <a:pt x="0" y="0"/>
                </a:moveTo>
                <a:lnTo>
                  <a:pt x="2103691" y="0"/>
                </a:lnTo>
                <a:lnTo>
                  <a:pt x="2103691" y="4114800"/>
                </a:lnTo>
                <a:lnTo>
                  <a:pt x="0" y="4114800"/>
                </a:lnTo>
                <a:lnTo>
                  <a:pt x="0" y="0"/>
                </a:lnTo>
                <a:close/>
              </a:path>
            </a:pathLst>
          </a:custGeom>
          <a:blipFill>
            <a:blip r:embed="rId11"/>
            <a:stretch>
              <a:fillRect/>
            </a:stretch>
          </a:blipFill>
        </p:spPr>
        <p:txBody>
          <a:bodyPr/>
          <a:lstStyle/>
          <a:p>
            <a:endParaRPr lang="en-CA"/>
          </a:p>
        </p:txBody>
      </p:sp>
      <p:sp>
        <p:nvSpPr>
          <p:cNvPr id="9" name="Freeform 9"/>
          <p:cNvSpPr/>
          <p:nvPr/>
        </p:nvSpPr>
        <p:spPr>
          <a:xfrm rot="1177540">
            <a:off x="15652626" y="4193172"/>
            <a:ext cx="2532323" cy="3122820"/>
          </a:xfrm>
          <a:custGeom>
            <a:avLst/>
            <a:gdLst/>
            <a:ahLst/>
            <a:cxnLst/>
            <a:rect l="l" t="t" r="r" b="b"/>
            <a:pathLst>
              <a:path w="2532323" h="3122820">
                <a:moveTo>
                  <a:pt x="0" y="0"/>
                </a:moveTo>
                <a:lnTo>
                  <a:pt x="2532323" y="0"/>
                </a:lnTo>
                <a:lnTo>
                  <a:pt x="2532323" y="3122820"/>
                </a:lnTo>
                <a:lnTo>
                  <a:pt x="0" y="312282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TextBox 10"/>
          <p:cNvSpPr txBox="1"/>
          <p:nvPr/>
        </p:nvSpPr>
        <p:spPr>
          <a:xfrm rot="-3486">
            <a:off x="3719548" y="328463"/>
            <a:ext cx="12226142" cy="1578539"/>
          </a:xfrm>
          <a:prstGeom prst="rect">
            <a:avLst/>
          </a:prstGeom>
        </p:spPr>
        <p:txBody>
          <a:bodyPr lIns="0" tIns="0" rIns="0" bIns="0" rtlCol="0" anchor="t">
            <a:spAutoFit/>
          </a:bodyPr>
          <a:lstStyle/>
          <a:p>
            <a:pPr algn="ctr">
              <a:lnSpc>
                <a:spcPts val="6167"/>
              </a:lnSpc>
              <a:spcBef>
                <a:spcPct val="0"/>
              </a:spcBef>
            </a:pPr>
            <a:r>
              <a:rPr lang="en-US" sz="4405" spc="22">
                <a:solidFill>
                  <a:srgbClr val="FEFEFE"/>
                </a:solidFill>
                <a:latin typeface="Childos Arabic"/>
                <a:ea typeface="Childos Arabic"/>
                <a:cs typeface="Childos Arabic"/>
                <a:sym typeface="Childos Arabic"/>
              </a:rPr>
              <a:t>Stereotyping people sends the message that there are ways boys and girls “should” behave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91E3E"/>
        </a:solidFill>
        <a:effectLst/>
      </p:bgPr>
    </p:bg>
    <p:spTree>
      <p:nvGrpSpPr>
        <p:cNvPr id="1" name=""/>
        <p:cNvGrpSpPr/>
        <p:nvPr/>
      </p:nvGrpSpPr>
      <p:grpSpPr>
        <a:xfrm>
          <a:off x="0" y="0"/>
          <a:ext cx="0" cy="0"/>
          <a:chOff x="0" y="0"/>
          <a:chExt cx="0" cy="0"/>
        </a:xfrm>
      </p:grpSpPr>
      <p:sp>
        <p:nvSpPr>
          <p:cNvPr id="2" name="Freeform 2"/>
          <p:cNvSpPr/>
          <p:nvPr/>
        </p:nvSpPr>
        <p:spPr>
          <a:xfrm>
            <a:off x="3070174" y="1295031"/>
            <a:ext cx="12147653" cy="6650840"/>
          </a:xfrm>
          <a:custGeom>
            <a:avLst/>
            <a:gdLst/>
            <a:ahLst/>
            <a:cxnLst/>
            <a:rect l="l" t="t" r="r" b="b"/>
            <a:pathLst>
              <a:path w="12147653" h="6650840">
                <a:moveTo>
                  <a:pt x="0" y="0"/>
                </a:moveTo>
                <a:lnTo>
                  <a:pt x="12147652" y="0"/>
                </a:lnTo>
                <a:lnTo>
                  <a:pt x="12147652" y="6650840"/>
                </a:lnTo>
                <a:lnTo>
                  <a:pt x="0" y="66508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695837" y="1930362"/>
            <a:ext cx="11521990" cy="6718338"/>
          </a:xfrm>
          <a:prstGeom prst="rect">
            <a:avLst/>
          </a:prstGeom>
        </p:spPr>
        <p:txBody>
          <a:bodyPr lIns="0" tIns="0" rIns="0" bIns="0" rtlCol="0" anchor="t">
            <a:spAutoFit/>
          </a:bodyPr>
          <a:lstStyle/>
          <a:p>
            <a:pPr algn="ctr">
              <a:lnSpc>
                <a:spcPts val="4500"/>
              </a:lnSpc>
            </a:pPr>
            <a:r>
              <a:rPr lang="en-US" sz="4500" spc="22">
                <a:solidFill>
                  <a:srgbClr val="FEFEFE"/>
                </a:solidFill>
                <a:latin typeface="Childos Arabic"/>
                <a:ea typeface="Childos Arabic"/>
                <a:cs typeface="Childos Arabic"/>
                <a:sym typeface="Childos Arabic"/>
              </a:rPr>
              <a:t>Is it true that...</a:t>
            </a:r>
          </a:p>
          <a:p>
            <a:pPr algn="ctr">
              <a:lnSpc>
                <a:spcPts val="4500"/>
              </a:lnSpc>
            </a:pPr>
            <a:endParaRPr lang="en-US" sz="4500" spc="22">
              <a:solidFill>
                <a:srgbClr val="FEFEFE"/>
              </a:solidFill>
              <a:latin typeface="Childos Arabic"/>
              <a:ea typeface="Childos Arabic"/>
              <a:cs typeface="Childos Arabic"/>
              <a:sym typeface="Childos Arabic"/>
            </a:endParaRPr>
          </a:p>
          <a:p>
            <a:pPr algn="ctr">
              <a:lnSpc>
                <a:spcPts val="4500"/>
              </a:lnSpc>
            </a:pPr>
            <a:r>
              <a:rPr lang="en-US" sz="4500" spc="22">
                <a:solidFill>
                  <a:srgbClr val="FEFEFE"/>
                </a:solidFill>
                <a:latin typeface="Childos Arabic"/>
                <a:ea typeface="Childos Arabic"/>
                <a:cs typeface="Childos Arabic"/>
                <a:sym typeface="Childos Arabic"/>
              </a:rPr>
              <a:t> All boys have short hair? </a:t>
            </a:r>
          </a:p>
          <a:p>
            <a:pPr algn="ctr">
              <a:lnSpc>
                <a:spcPts val="4500"/>
              </a:lnSpc>
            </a:pPr>
            <a:endParaRPr lang="en-US" sz="4500" spc="22">
              <a:solidFill>
                <a:srgbClr val="FEFEFE"/>
              </a:solidFill>
              <a:latin typeface="Childos Arabic"/>
              <a:ea typeface="Childos Arabic"/>
              <a:cs typeface="Childos Arabic"/>
              <a:sym typeface="Childos Arabic"/>
            </a:endParaRPr>
          </a:p>
          <a:p>
            <a:pPr algn="ctr">
              <a:lnSpc>
                <a:spcPts val="4500"/>
              </a:lnSpc>
            </a:pPr>
            <a:r>
              <a:rPr lang="en-US" sz="4500" spc="22">
                <a:solidFill>
                  <a:srgbClr val="FEFEFE"/>
                </a:solidFill>
                <a:latin typeface="Childos Arabic"/>
                <a:ea typeface="Childos Arabic"/>
                <a:cs typeface="Childos Arabic"/>
                <a:sym typeface="Childos Arabic"/>
              </a:rPr>
              <a:t>Only girls cry?</a:t>
            </a:r>
          </a:p>
          <a:p>
            <a:pPr algn="ctr">
              <a:lnSpc>
                <a:spcPts val="4500"/>
              </a:lnSpc>
            </a:pPr>
            <a:endParaRPr lang="en-US" sz="4500" spc="22">
              <a:solidFill>
                <a:srgbClr val="FEFEFE"/>
              </a:solidFill>
              <a:latin typeface="Childos Arabic"/>
              <a:ea typeface="Childos Arabic"/>
              <a:cs typeface="Childos Arabic"/>
              <a:sym typeface="Childos Arabic"/>
            </a:endParaRPr>
          </a:p>
          <a:p>
            <a:pPr algn="ctr">
              <a:lnSpc>
                <a:spcPts val="4500"/>
              </a:lnSpc>
            </a:pPr>
            <a:r>
              <a:rPr lang="en-US" sz="4500" spc="22">
                <a:solidFill>
                  <a:srgbClr val="FEFEFE"/>
                </a:solidFill>
                <a:latin typeface="Childos Arabic"/>
                <a:ea typeface="Childos Arabic"/>
                <a:cs typeface="Childos Arabic"/>
                <a:sym typeface="Childos Arabic"/>
              </a:rPr>
              <a:t> Only girls care about how they look?</a:t>
            </a:r>
          </a:p>
          <a:p>
            <a:pPr algn="ctr">
              <a:lnSpc>
                <a:spcPts val="4500"/>
              </a:lnSpc>
            </a:pPr>
            <a:endParaRPr lang="en-US" sz="4500" spc="22">
              <a:solidFill>
                <a:srgbClr val="FEFEFE"/>
              </a:solidFill>
              <a:latin typeface="Childos Arabic"/>
              <a:ea typeface="Childos Arabic"/>
              <a:cs typeface="Childos Arabic"/>
              <a:sym typeface="Childos Arabic"/>
            </a:endParaRPr>
          </a:p>
          <a:p>
            <a:pPr algn="ctr">
              <a:lnSpc>
                <a:spcPts val="4500"/>
              </a:lnSpc>
            </a:pPr>
            <a:r>
              <a:rPr lang="en-US" sz="4500" spc="22">
                <a:solidFill>
                  <a:srgbClr val="FEFEFE"/>
                </a:solidFill>
                <a:latin typeface="Childos Arabic"/>
                <a:ea typeface="Childos Arabic"/>
                <a:cs typeface="Childos Arabic"/>
                <a:sym typeface="Childos Arabic"/>
              </a:rPr>
              <a:t> Only boys are competitive?</a:t>
            </a:r>
          </a:p>
          <a:p>
            <a:pPr algn="ctr">
              <a:lnSpc>
                <a:spcPts val="4003"/>
              </a:lnSpc>
            </a:pPr>
            <a:endParaRPr lang="en-US" sz="4500" spc="22">
              <a:solidFill>
                <a:srgbClr val="FEFEFE"/>
              </a:solidFill>
              <a:latin typeface="Childos Arabic"/>
              <a:ea typeface="Childos Arabic"/>
              <a:cs typeface="Childos Arabic"/>
              <a:sym typeface="Childos Arabic"/>
            </a:endParaRPr>
          </a:p>
          <a:p>
            <a:pPr algn="ctr">
              <a:lnSpc>
                <a:spcPts val="4003"/>
              </a:lnSpc>
            </a:pPr>
            <a:endParaRPr lang="en-US" sz="4500" spc="22">
              <a:solidFill>
                <a:srgbClr val="FEFEFE"/>
              </a:solidFill>
              <a:latin typeface="Childos Arabic"/>
              <a:ea typeface="Childos Arabic"/>
              <a:cs typeface="Childos Arabic"/>
              <a:sym typeface="Childos Arabic"/>
            </a:endParaRPr>
          </a:p>
          <a:p>
            <a:pPr algn="ctr">
              <a:lnSpc>
                <a:spcPts val="4003"/>
              </a:lnSpc>
            </a:pPr>
            <a:endParaRPr lang="en-US" sz="4500" spc="22">
              <a:solidFill>
                <a:srgbClr val="FEFEFE"/>
              </a:solidFill>
              <a:latin typeface="Childos Arabic"/>
              <a:ea typeface="Childos Arabic"/>
              <a:cs typeface="Childos Arabic"/>
              <a:sym typeface="Childos Arabic"/>
            </a:endParaRPr>
          </a:p>
        </p:txBody>
      </p:sp>
      <p:sp>
        <p:nvSpPr>
          <p:cNvPr id="4" name="Freeform 4"/>
          <p:cNvSpPr/>
          <p:nvPr/>
        </p:nvSpPr>
        <p:spPr>
          <a:xfrm rot="1699897">
            <a:off x="12682247" y="730751"/>
            <a:ext cx="5617474" cy="4114800"/>
          </a:xfrm>
          <a:custGeom>
            <a:avLst/>
            <a:gdLst/>
            <a:ahLst/>
            <a:cxnLst/>
            <a:rect l="l" t="t" r="r" b="b"/>
            <a:pathLst>
              <a:path w="5617474" h="4114800">
                <a:moveTo>
                  <a:pt x="0" y="0"/>
                </a:moveTo>
                <a:lnTo>
                  <a:pt x="5617475" y="0"/>
                </a:lnTo>
                <a:lnTo>
                  <a:pt x="561747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rot="7849322">
            <a:off x="-719702" y="-18938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TextBox 6"/>
          <p:cNvSpPr txBox="1"/>
          <p:nvPr/>
        </p:nvSpPr>
        <p:spPr>
          <a:xfrm>
            <a:off x="3219437" y="8133537"/>
            <a:ext cx="11849126" cy="1248354"/>
          </a:xfrm>
          <a:prstGeom prst="rect">
            <a:avLst/>
          </a:prstGeom>
        </p:spPr>
        <p:txBody>
          <a:bodyPr lIns="0" tIns="0" rIns="0" bIns="0" rtlCol="0" anchor="t">
            <a:spAutoFit/>
          </a:bodyPr>
          <a:lstStyle/>
          <a:p>
            <a:pPr algn="ctr">
              <a:lnSpc>
                <a:spcPts val="3142"/>
              </a:lnSpc>
            </a:pPr>
            <a:r>
              <a:rPr lang="en-US" sz="3142">
                <a:solidFill>
                  <a:srgbClr val="FEFEFE"/>
                </a:solidFill>
                <a:latin typeface="Childos Arabic"/>
                <a:ea typeface="Childos Arabic"/>
                <a:cs typeface="Childos Arabic"/>
                <a:sym typeface="Childos Arabic"/>
              </a:rPr>
              <a:t>Hmmm... So it looks like stereotypes about boys and girls aren’t always true! They’re just assumptions about what we are meant to be like, but not who we really are!</a:t>
            </a:r>
          </a:p>
        </p:txBody>
      </p:sp>
      <p:sp>
        <p:nvSpPr>
          <p:cNvPr id="7" name="Freeform 7"/>
          <p:cNvSpPr/>
          <p:nvPr/>
        </p:nvSpPr>
        <p:spPr>
          <a:xfrm rot="-1981256">
            <a:off x="13024423" y="8301983"/>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273442" y="7443744"/>
            <a:ext cx="2604285" cy="2594814"/>
          </a:xfrm>
          <a:custGeom>
            <a:avLst/>
            <a:gdLst/>
            <a:ahLst/>
            <a:cxnLst/>
            <a:rect l="l" t="t" r="r" b="b"/>
            <a:pathLst>
              <a:path w="2604285" h="2594814">
                <a:moveTo>
                  <a:pt x="0" y="0"/>
                </a:moveTo>
                <a:lnTo>
                  <a:pt x="2604284" y="0"/>
                </a:lnTo>
                <a:lnTo>
                  <a:pt x="2604284" y="2594814"/>
                </a:lnTo>
                <a:lnTo>
                  <a:pt x="0" y="259481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TextBox 9"/>
          <p:cNvSpPr txBox="1"/>
          <p:nvPr/>
        </p:nvSpPr>
        <p:spPr>
          <a:xfrm>
            <a:off x="3278728" y="628232"/>
            <a:ext cx="11913461" cy="568325"/>
          </a:xfrm>
          <a:prstGeom prst="rect">
            <a:avLst/>
          </a:prstGeom>
        </p:spPr>
        <p:txBody>
          <a:bodyPr lIns="0" tIns="0" rIns="0" bIns="0" rtlCol="0" anchor="t">
            <a:spAutoFit/>
          </a:bodyPr>
          <a:lstStyle/>
          <a:p>
            <a:pPr algn="ctr">
              <a:lnSpc>
                <a:spcPts val="3999"/>
              </a:lnSpc>
            </a:pPr>
            <a:r>
              <a:rPr lang="en-US" sz="3999">
                <a:solidFill>
                  <a:srgbClr val="FEFEFE"/>
                </a:solidFill>
                <a:latin typeface="Childos Arabic"/>
                <a:ea typeface="Childos Arabic"/>
                <a:cs typeface="Childos Arabic"/>
                <a:sym typeface="Childos Arabic"/>
              </a:rPr>
              <a:t>ASK THE STUDENTS”</a:t>
            </a:r>
          </a:p>
        </p:txBody>
      </p:sp>
      <p:sp>
        <p:nvSpPr>
          <p:cNvPr id="10" name="Freeform 10"/>
          <p:cNvSpPr/>
          <p:nvPr/>
        </p:nvSpPr>
        <p:spPr>
          <a:xfrm>
            <a:off x="13859039"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178435" y="2772174"/>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rot="-3486">
            <a:off x="5419590" y="4168201"/>
            <a:ext cx="7448560" cy="3228975"/>
          </a:xfrm>
          <a:prstGeom prst="rect">
            <a:avLst/>
          </a:prstGeom>
        </p:spPr>
        <p:txBody>
          <a:bodyPr lIns="0" tIns="0" rIns="0" bIns="0" rtlCol="0" anchor="t">
            <a:spAutoFit/>
          </a:bodyPr>
          <a:lstStyle/>
          <a:p>
            <a:pPr algn="ctr">
              <a:lnSpc>
                <a:spcPts val="12599"/>
              </a:lnSpc>
            </a:pPr>
            <a:r>
              <a:rPr lang="en-US" sz="9000" spc="44">
                <a:solidFill>
                  <a:srgbClr val="310728"/>
                </a:solidFill>
                <a:latin typeface="Childos Arabic"/>
                <a:ea typeface="Childos Arabic"/>
                <a:cs typeface="Childos Arabic"/>
                <a:sym typeface="Childos Arabic"/>
              </a:rPr>
              <a:t>Effects of </a:t>
            </a:r>
          </a:p>
          <a:p>
            <a:pPr algn="ctr">
              <a:lnSpc>
                <a:spcPts val="12599"/>
              </a:lnSpc>
              <a:spcBef>
                <a:spcPct val="0"/>
              </a:spcBef>
            </a:pPr>
            <a:r>
              <a:rPr lang="en-US" sz="9000" spc="44">
                <a:solidFill>
                  <a:srgbClr val="310728"/>
                </a:solidFill>
                <a:latin typeface="Childos Arabic"/>
                <a:ea typeface="Childos Arabic"/>
                <a:cs typeface="Childos Arabic"/>
                <a:sym typeface="Childos Arabic"/>
              </a:rPr>
              <a:t>Non-Conformity</a:t>
            </a:r>
          </a:p>
        </p:txBody>
      </p:sp>
      <p:sp>
        <p:nvSpPr>
          <p:cNvPr id="5" name="Freeform 5"/>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8" name="Freeform 8"/>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491E3E"/>
        </a:solidFill>
        <a:effectLst/>
      </p:bgPr>
    </p:bg>
    <p:spTree>
      <p:nvGrpSpPr>
        <p:cNvPr id="1" name=""/>
        <p:cNvGrpSpPr/>
        <p:nvPr/>
      </p:nvGrpSpPr>
      <p:grpSpPr>
        <a:xfrm>
          <a:off x="0" y="0"/>
          <a:ext cx="0" cy="0"/>
          <a:chOff x="0" y="0"/>
          <a:chExt cx="0" cy="0"/>
        </a:xfrm>
      </p:grpSpPr>
      <p:sp>
        <p:nvSpPr>
          <p:cNvPr id="2" name="TextBox 2"/>
          <p:cNvSpPr txBox="1"/>
          <p:nvPr/>
        </p:nvSpPr>
        <p:spPr>
          <a:xfrm>
            <a:off x="3487282" y="1113126"/>
            <a:ext cx="11313435" cy="802005"/>
          </a:xfrm>
          <a:prstGeom prst="rect">
            <a:avLst/>
          </a:prstGeom>
        </p:spPr>
        <p:txBody>
          <a:bodyPr lIns="0" tIns="0" rIns="0" bIns="0" rtlCol="0" anchor="t">
            <a:spAutoFit/>
          </a:bodyPr>
          <a:lstStyle/>
          <a:p>
            <a:pPr algn="ctr">
              <a:lnSpc>
                <a:spcPts val="5699"/>
              </a:lnSpc>
            </a:pPr>
            <a:r>
              <a:rPr lang="en-US" sz="5699">
                <a:solidFill>
                  <a:srgbClr val="FEFEFE"/>
                </a:solidFill>
                <a:latin typeface="Childos Arabic"/>
                <a:ea typeface="Childos Arabic"/>
                <a:cs typeface="Childos Arabic"/>
                <a:sym typeface="Childos Arabic"/>
              </a:rPr>
              <a:t>Why do Stereotypes Matter?</a:t>
            </a:r>
          </a:p>
        </p:txBody>
      </p:sp>
      <p:sp>
        <p:nvSpPr>
          <p:cNvPr id="3" name="Freeform 3"/>
          <p:cNvSpPr/>
          <p:nvPr/>
        </p:nvSpPr>
        <p:spPr>
          <a:xfrm>
            <a:off x="3250649" y="2291863"/>
            <a:ext cx="12147653" cy="6650840"/>
          </a:xfrm>
          <a:custGeom>
            <a:avLst/>
            <a:gdLst/>
            <a:ahLst/>
            <a:cxnLst/>
            <a:rect l="l" t="t" r="r" b="b"/>
            <a:pathLst>
              <a:path w="12147653" h="6650840">
                <a:moveTo>
                  <a:pt x="0" y="0"/>
                </a:moveTo>
                <a:lnTo>
                  <a:pt x="12147652" y="0"/>
                </a:lnTo>
                <a:lnTo>
                  <a:pt x="12147652" y="6650840"/>
                </a:lnTo>
                <a:lnTo>
                  <a:pt x="0" y="66508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a:off x="13017720" y="1915131"/>
            <a:ext cx="1786042" cy="1573950"/>
          </a:xfrm>
          <a:custGeom>
            <a:avLst/>
            <a:gdLst/>
            <a:ahLst/>
            <a:cxnLst/>
            <a:rect l="l" t="t" r="r" b="b"/>
            <a:pathLst>
              <a:path w="1786042" h="1573950">
                <a:moveTo>
                  <a:pt x="0" y="0"/>
                </a:moveTo>
                <a:lnTo>
                  <a:pt x="1786042" y="0"/>
                </a:lnTo>
                <a:lnTo>
                  <a:pt x="1786042" y="1573950"/>
                </a:lnTo>
                <a:lnTo>
                  <a:pt x="0" y="157395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TextBox 5"/>
          <p:cNvSpPr txBox="1"/>
          <p:nvPr/>
        </p:nvSpPr>
        <p:spPr>
          <a:xfrm>
            <a:off x="3507803" y="3912740"/>
            <a:ext cx="11295959" cy="5345560"/>
          </a:xfrm>
          <a:prstGeom prst="rect">
            <a:avLst/>
          </a:prstGeom>
        </p:spPr>
        <p:txBody>
          <a:bodyPr lIns="0" tIns="0" rIns="0" bIns="0" rtlCol="0" anchor="t">
            <a:spAutoFit/>
          </a:bodyPr>
          <a:lstStyle/>
          <a:p>
            <a:pPr algn="ctr">
              <a:lnSpc>
                <a:spcPts val="5189"/>
              </a:lnSpc>
            </a:pPr>
            <a:r>
              <a:rPr lang="en-US" sz="5189">
                <a:solidFill>
                  <a:srgbClr val="FEFEFE"/>
                </a:solidFill>
                <a:latin typeface="Childos Arabic"/>
                <a:ea typeface="Childos Arabic"/>
                <a:cs typeface="Childos Arabic"/>
                <a:sym typeface="Childos Arabic"/>
              </a:rPr>
              <a:t>Stereotypes about how people are “supposed” to be and act can make people feel angry, sad, or afraid. Especially if they feel pressure to be like the stereotype.</a:t>
            </a:r>
          </a:p>
          <a:p>
            <a:pPr algn="ctr">
              <a:lnSpc>
                <a:spcPts val="5189"/>
              </a:lnSpc>
            </a:pPr>
            <a:endParaRPr lang="en-US" sz="5189">
              <a:solidFill>
                <a:srgbClr val="FEFEFE"/>
              </a:solidFill>
              <a:latin typeface="Childos Arabic"/>
              <a:ea typeface="Childos Arabic"/>
              <a:cs typeface="Childos Arabic"/>
              <a:sym typeface="Childos Arabic"/>
            </a:endParaRPr>
          </a:p>
          <a:p>
            <a:pPr algn="ctr">
              <a:lnSpc>
                <a:spcPts val="5189"/>
              </a:lnSpc>
            </a:pPr>
            <a:r>
              <a:rPr lang="en-US" sz="5189">
                <a:solidFill>
                  <a:srgbClr val="FEFEFE"/>
                </a:solidFill>
                <a:latin typeface="Childos Arabic"/>
                <a:ea typeface="Childos Arabic"/>
                <a:cs typeface="Childos Arabic"/>
                <a:sym typeface="Childos Arabic"/>
              </a:rPr>
              <a:t> </a:t>
            </a:r>
          </a:p>
          <a:p>
            <a:pPr algn="ctr">
              <a:lnSpc>
                <a:spcPts val="5189"/>
              </a:lnSpc>
            </a:pPr>
            <a:endParaRPr lang="en-US" sz="5189">
              <a:solidFill>
                <a:srgbClr val="FEFEFE"/>
              </a:solidFill>
              <a:latin typeface="Childos Arabic"/>
              <a:ea typeface="Childos Arabic"/>
              <a:cs typeface="Childos Arabic"/>
              <a:sym typeface="Childos Arabic"/>
            </a:endParaRPr>
          </a:p>
        </p:txBody>
      </p:sp>
      <p:sp>
        <p:nvSpPr>
          <p:cNvPr id="6" name="Freeform 6"/>
          <p:cNvSpPr/>
          <p:nvPr/>
        </p:nvSpPr>
        <p:spPr>
          <a:xfrm>
            <a:off x="14371030" y="7366485"/>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3987081" y="4804040"/>
            <a:ext cx="4420219" cy="5124891"/>
          </a:xfrm>
          <a:custGeom>
            <a:avLst/>
            <a:gdLst/>
            <a:ahLst/>
            <a:cxnLst/>
            <a:rect l="l" t="t" r="r" b="b"/>
            <a:pathLst>
              <a:path w="4420219" h="5124891">
                <a:moveTo>
                  <a:pt x="0" y="0"/>
                </a:moveTo>
                <a:lnTo>
                  <a:pt x="4420219" y="0"/>
                </a:lnTo>
                <a:lnTo>
                  <a:pt x="4420219" y="5124891"/>
                </a:lnTo>
                <a:lnTo>
                  <a:pt x="0" y="512489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324107" y="8601632"/>
            <a:ext cx="4025549" cy="1313335"/>
          </a:xfrm>
          <a:custGeom>
            <a:avLst/>
            <a:gdLst/>
            <a:ahLst/>
            <a:cxnLst/>
            <a:rect l="l" t="t" r="r" b="b"/>
            <a:pathLst>
              <a:path w="4025549" h="1313335">
                <a:moveTo>
                  <a:pt x="0" y="0"/>
                </a:moveTo>
                <a:lnTo>
                  <a:pt x="4025550" y="0"/>
                </a:lnTo>
                <a:lnTo>
                  <a:pt x="4025550" y="1313336"/>
                </a:lnTo>
                <a:lnTo>
                  <a:pt x="0" y="1313336"/>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498C5"/>
        </a:solidFill>
        <a:effectLst/>
      </p:bgPr>
    </p:bg>
    <p:spTree>
      <p:nvGrpSpPr>
        <p:cNvPr id="1" name=""/>
        <p:cNvGrpSpPr/>
        <p:nvPr/>
      </p:nvGrpSpPr>
      <p:grpSpPr>
        <a:xfrm>
          <a:off x="0" y="0"/>
          <a:ext cx="0" cy="0"/>
          <a:chOff x="0" y="0"/>
          <a:chExt cx="0" cy="0"/>
        </a:xfrm>
      </p:grpSpPr>
      <p:sp>
        <p:nvSpPr>
          <p:cNvPr id="2" name="Freeform 2"/>
          <p:cNvSpPr/>
          <p:nvPr/>
        </p:nvSpPr>
        <p:spPr>
          <a:xfrm>
            <a:off x="1365729" y="1028700"/>
            <a:ext cx="14071060" cy="7475251"/>
          </a:xfrm>
          <a:custGeom>
            <a:avLst/>
            <a:gdLst/>
            <a:ahLst/>
            <a:cxnLst/>
            <a:rect l="l" t="t" r="r" b="b"/>
            <a:pathLst>
              <a:path w="14071060" h="7475251">
                <a:moveTo>
                  <a:pt x="0" y="0"/>
                </a:moveTo>
                <a:lnTo>
                  <a:pt x="14071061" y="0"/>
                </a:lnTo>
                <a:lnTo>
                  <a:pt x="14071061" y="7475251"/>
                </a:lnTo>
                <a:lnTo>
                  <a:pt x="0" y="74752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2145295" y="2608778"/>
            <a:ext cx="12836786" cy="5895173"/>
          </a:xfrm>
          <a:prstGeom prst="rect">
            <a:avLst/>
          </a:prstGeom>
        </p:spPr>
        <p:txBody>
          <a:bodyPr lIns="0" tIns="0" rIns="0" bIns="0" rtlCol="0" anchor="t">
            <a:spAutoFit/>
          </a:bodyPr>
          <a:lstStyle/>
          <a:p>
            <a:pPr algn="ctr">
              <a:lnSpc>
                <a:spcPts val="7000"/>
              </a:lnSpc>
            </a:pPr>
            <a:r>
              <a:rPr lang="en-US" sz="5000">
                <a:solidFill>
                  <a:srgbClr val="490839"/>
                </a:solidFill>
                <a:latin typeface="Childos Arabic"/>
                <a:ea typeface="Childos Arabic"/>
                <a:cs typeface="Childos Arabic"/>
                <a:sym typeface="Childos Arabic"/>
              </a:rPr>
              <a:t>It can be hard if we’re walking around feeling boxed in by other people’s expectations and judgments about how we are supposed to act and be. Gender norms can make some people feel left out and sad.</a:t>
            </a:r>
          </a:p>
          <a:p>
            <a:pPr algn="ctr">
              <a:lnSpc>
                <a:spcPts val="5688"/>
              </a:lnSpc>
            </a:pPr>
            <a:endParaRPr lang="en-US" sz="5000">
              <a:solidFill>
                <a:srgbClr val="490839"/>
              </a:solidFill>
              <a:latin typeface="Childos Arabic"/>
              <a:ea typeface="Childos Arabic"/>
              <a:cs typeface="Childos Arabic"/>
              <a:sym typeface="Childos Arabic"/>
            </a:endParaRPr>
          </a:p>
          <a:p>
            <a:pPr algn="ctr">
              <a:lnSpc>
                <a:spcPts val="5688"/>
              </a:lnSpc>
            </a:pPr>
            <a:endParaRPr lang="en-US" sz="5000">
              <a:solidFill>
                <a:srgbClr val="490839"/>
              </a:solidFill>
              <a:latin typeface="Childos Arabic"/>
              <a:ea typeface="Childos Arabic"/>
              <a:cs typeface="Childos Arabic"/>
              <a:sym typeface="Childos Arabic"/>
            </a:endParaRPr>
          </a:p>
        </p:txBody>
      </p:sp>
      <p:sp>
        <p:nvSpPr>
          <p:cNvPr id="4" name="Freeform 4"/>
          <p:cNvSpPr/>
          <p:nvPr/>
        </p:nvSpPr>
        <p:spPr>
          <a:xfrm>
            <a:off x="-1688577" y="-1436053"/>
            <a:ext cx="4220262" cy="4204915"/>
          </a:xfrm>
          <a:custGeom>
            <a:avLst/>
            <a:gdLst/>
            <a:ahLst/>
            <a:cxnLst/>
            <a:rect l="l" t="t" r="r" b="b"/>
            <a:pathLst>
              <a:path w="4220262" h="4204915">
                <a:moveTo>
                  <a:pt x="0" y="0"/>
                </a:moveTo>
                <a:lnTo>
                  <a:pt x="4220262" y="0"/>
                </a:lnTo>
                <a:lnTo>
                  <a:pt x="4220262" y="4204915"/>
                </a:lnTo>
                <a:lnTo>
                  <a:pt x="0" y="42049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rot="5400000">
            <a:off x="11506375" y="4253027"/>
            <a:ext cx="10705561" cy="2199506"/>
          </a:xfrm>
          <a:custGeom>
            <a:avLst/>
            <a:gdLst/>
            <a:ahLst/>
            <a:cxnLst/>
            <a:rect l="l" t="t" r="r" b="b"/>
            <a:pathLst>
              <a:path w="10705561" h="2199506">
                <a:moveTo>
                  <a:pt x="0" y="0"/>
                </a:moveTo>
                <a:lnTo>
                  <a:pt x="10705561" y="0"/>
                </a:lnTo>
                <a:lnTo>
                  <a:pt x="10705561" y="2199506"/>
                </a:lnTo>
                <a:lnTo>
                  <a:pt x="0" y="219950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rot="5400000">
            <a:off x="12031870" y="4097957"/>
            <a:ext cx="10962841" cy="2252365"/>
          </a:xfrm>
          <a:custGeom>
            <a:avLst/>
            <a:gdLst/>
            <a:ahLst/>
            <a:cxnLst/>
            <a:rect l="l" t="t" r="r" b="b"/>
            <a:pathLst>
              <a:path w="10962841" h="2252365">
                <a:moveTo>
                  <a:pt x="0" y="0"/>
                </a:moveTo>
                <a:lnTo>
                  <a:pt x="10962841" y="0"/>
                </a:lnTo>
                <a:lnTo>
                  <a:pt x="10962841" y="2252366"/>
                </a:lnTo>
                <a:lnTo>
                  <a:pt x="0" y="225236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4402565" y="-519496"/>
            <a:ext cx="3885435" cy="3871307"/>
          </a:xfrm>
          <a:custGeom>
            <a:avLst/>
            <a:gdLst/>
            <a:ahLst/>
            <a:cxnLst/>
            <a:rect l="l" t="t" r="r" b="b"/>
            <a:pathLst>
              <a:path w="3885435" h="3871307">
                <a:moveTo>
                  <a:pt x="0" y="0"/>
                </a:moveTo>
                <a:lnTo>
                  <a:pt x="3885435" y="0"/>
                </a:lnTo>
                <a:lnTo>
                  <a:pt x="3885435" y="3871306"/>
                </a:lnTo>
                <a:lnTo>
                  <a:pt x="0" y="387130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8" name="Freeform 8"/>
          <p:cNvSpPr/>
          <p:nvPr/>
        </p:nvSpPr>
        <p:spPr>
          <a:xfrm>
            <a:off x="777899" y="7241393"/>
            <a:ext cx="5587613" cy="2954450"/>
          </a:xfrm>
          <a:custGeom>
            <a:avLst/>
            <a:gdLst/>
            <a:ahLst/>
            <a:cxnLst/>
            <a:rect l="l" t="t" r="r" b="b"/>
            <a:pathLst>
              <a:path w="5587613" h="2954450">
                <a:moveTo>
                  <a:pt x="0" y="0"/>
                </a:moveTo>
                <a:lnTo>
                  <a:pt x="5587613" y="0"/>
                </a:lnTo>
                <a:lnTo>
                  <a:pt x="5587613" y="2954450"/>
                </a:lnTo>
                <a:lnTo>
                  <a:pt x="0" y="295445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9" name="Freeform 9"/>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4"/>
            <a:stretch>
              <a:fillRect/>
            </a:stretch>
          </a:blipFill>
        </p:spPr>
        <p:txBody>
          <a:bodyPr/>
          <a:lstStyle/>
          <a:p>
            <a:endParaRPr lang="en-C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498C5"/>
        </a:solidFill>
        <a:effectLst/>
      </p:bgPr>
    </p:bg>
    <p:spTree>
      <p:nvGrpSpPr>
        <p:cNvPr id="1" name=""/>
        <p:cNvGrpSpPr/>
        <p:nvPr/>
      </p:nvGrpSpPr>
      <p:grpSpPr>
        <a:xfrm>
          <a:off x="0" y="0"/>
          <a:ext cx="0" cy="0"/>
          <a:chOff x="0" y="0"/>
          <a:chExt cx="0" cy="0"/>
        </a:xfrm>
      </p:grpSpPr>
      <p:sp>
        <p:nvSpPr>
          <p:cNvPr id="2" name="Freeform 2"/>
          <p:cNvSpPr/>
          <p:nvPr/>
        </p:nvSpPr>
        <p:spPr>
          <a:xfrm>
            <a:off x="740291" y="905064"/>
            <a:ext cx="15956464" cy="8476872"/>
          </a:xfrm>
          <a:custGeom>
            <a:avLst/>
            <a:gdLst/>
            <a:ahLst/>
            <a:cxnLst/>
            <a:rect l="l" t="t" r="r" b="b"/>
            <a:pathLst>
              <a:path w="15956464" h="8476872">
                <a:moveTo>
                  <a:pt x="0" y="0"/>
                </a:moveTo>
                <a:lnTo>
                  <a:pt x="15956464" y="0"/>
                </a:lnTo>
                <a:lnTo>
                  <a:pt x="15956464" y="8476872"/>
                </a:lnTo>
                <a:lnTo>
                  <a:pt x="0" y="847687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1506896" y="2645037"/>
            <a:ext cx="14423255" cy="5308325"/>
          </a:xfrm>
          <a:prstGeom prst="rect">
            <a:avLst/>
          </a:prstGeom>
        </p:spPr>
        <p:txBody>
          <a:bodyPr lIns="0" tIns="0" rIns="0" bIns="0" rtlCol="0" anchor="t">
            <a:spAutoFit/>
          </a:bodyPr>
          <a:lstStyle/>
          <a:p>
            <a:pPr marL="953370" lvl="1" indent="-476685" algn="l">
              <a:lnSpc>
                <a:spcPts val="6182"/>
              </a:lnSpc>
              <a:buFont typeface="Arial"/>
              <a:buChar char="•"/>
            </a:pPr>
            <a:r>
              <a:rPr lang="en-US" sz="4415">
                <a:solidFill>
                  <a:srgbClr val="490839"/>
                </a:solidFill>
                <a:latin typeface="Childos Arabic"/>
                <a:ea typeface="Childos Arabic"/>
                <a:cs typeface="Childos Arabic"/>
                <a:sym typeface="Childos Arabic"/>
              </a:rPr>
              <a:t>Give an example where people make assumptions about other people?</a:t>
            </a:r>
          </a:p>
          <a:p>
            <a:pPr marL="953370" lvl="1" indent="-476685" algn="l">
              <a:lnSpc>
                <a:spcPts val="6182"/>
              </a:lnSpc>
              <a:buFont typeface="Arial"/>
              <a:buChar char="•"/>
            </a:pPr>
            <a:r>
              <a:rPr lang="en-US" sz="4415">
                <a:solidFill>
                  <a:srgbClr val="490839"/>
                </a:solidFill>
                <a:latin typeface="Childos Arabic"/>
                <a:ea typeface="Childos Arabic"/>
                <a:cs typeface="Childos Arabic"/>
                <a:sym typeface="Childos Arabic"/>
              </a:rPr>
              <a:t>What are some rules we should follow when in groups?</a:t>
            </a:r>
          </a:p>
          <a:p>
            <a:pPr marL="953370" lvl="1" indent="-476685" algn="l">
              <a:lnSpc>
                <a:spcPts val="6182"/>
              </a:lnSpc>
              <a:buFont typeface="Arial"/>
              <a:buChar char="•"/>
            </a:pPr>
            <a:r>
              <a:rPr lang="en-US" sz="4415">
                <a:solidFill>
                  <a:srgbClr val="490839"/>
                </a:solidFill>
                <a:latin typeface="Childos Arabic"/>
                <a:ea typeface="Childos Arabic"/>
                <a:cs typeface="Childos Arabic"/>
                <a:sym typeface="Childos Arabic"/>
              </a:rPr>
              <a:t>What does it feel like to a person if they get left out?</a:t>
            </a:r>
          </a:p>
          <a:p>
            <a:pPr marL="953370" lvl="1" indent="-476685" algn="l">
              <a:lnSpc>
                <a:spcPts val="6182"/>
              </a:lnSpc>
              <a:buFont typeface="Arial"/>
              <a:buChar char="•"/>
            </a:pPr>
            <a:r>
              <a:rPr lang="en-US" sz="4415">
                <a:solidFill>
                  <a:srgbClr val="490839"/>
                </a:solidFill>
                <a:latin typeface="Childos Arabic"/>
                <a:ea typeface="Childos Arabic"/>
                <a:cs typeface="Childos Arabic"/>
                <a:sym typeface="Childos Arabic"/>
              </a:rPr>
              <a:t>What can we do if we see someone is not being treated equally?</a:t>
            </a:r>
          </a:p>
          <a:p>
            <a:pPr algn="ctr">
              <a:lnSpc>
                <a:spcPts val="4652"/>
              </a:lnSpc>
            </a:pPr>
            <a:endParaRPr lang="en-US" sz="4415">
              <a:solidFill>
                <a:srgbClr val="490839"/>
              </a:solidFill>
              <a:latin typeface="Childos Arabic"/>
              <a:ea typeface="Childos Arabic"/>
              <a:cs typeface="Childos Arabic"/>
              <a:sym typeface="Childos Arabic"/>
            </a:endParaRPr>
          </a:p>
        </p:txBody>
      </p:sp>
      <p:sp>
        <p:nvSpPr>
          <p:cNvPr id="4" name="Freeform 4"/>
          <p:cNvSpPr/>
          <p:nvPr/>
        </p:nvSpPr>
        <p:spPr>
          <a:xfrm>
            <a:off x="-1688577" y="-1436053"/>
            <a:ext cx="4220262" cy="4204915"/>
          </a:xfrm>
          <a:custGeom>
            <a:avLst/>
            <a:gdLst/>
            <a:ahLst/>
            <a:cxnLst/>
            <a:rect l="l" t="t" r="r" b="b"/>
            <a:pathLst>
              <a:path w="4220262" h="4204915">
                <a:moveTo>
                  <a:pt x="0" y="0"/>
                </a:moveTo>
                <a:lnTo>
                  <a:pt x="4220262" y="0"/>
                </a:lnTo>
                <a:lnTo>
                  <a:pt x="4220262" y="4204915"/>
                </a:lnTo>
                <a:lnTo>
                  <a:pt x="0" y="42049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rot="5400000">
            <a:off x="11813596" y="4050531"/>
            <a:ext cx="10195843" cy="2094782"/>
          </a:xfrm>
          <a:custGeom>
            <a:avLst/>
            <a:gdLst/>
            <a:ahLst/>
            <a:cxnLst/>
            <a:rect l="l" t="t" r="r" b="b"/>
            <a:pathLst>
              <a:path w="10195843" h="2094782">
                <a:moveTo>
                  <a:pt x="0" y="0"/>
                </a:moveTo>
                <a:lnTo>
                  <a:pt x="10195843" y="0"/>
                </a:lnTo>
                <a:lnTo>
                  <a:pt x="10195843" y="2094782"/>
                </a:lnTo>
                <a:lnTo>
                  <a:pt x="0" y="209478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rot="5400000">
            <a:off x="12129078" y="4033885"/>
            <a:ext cx="10801560" cy="2219230"/>
          </a:xfrm>
          <a:custGeom>
            <a:avLst/>
            <a:gdLst/>
            <a:ahLst/>
            <a:cxnLst/>
            <a:rect l="l" t="t" r="r" b="b"/>
            <a:pathLst>
              <a:path w="10801560" h="2219230">
                <a:moveTo>
                  <a:pt x="0" y="0"/>
                </a:moveTo>
                <a:lnTo>
                  <a:pt x="10801560" y="0"/>
                </a:lnTo>
                <a:lnTo>
                  <a:pt x="10801560" y="2219230"/>
                </a:lnTo>
                <a:lnTo>
                  <a:pt x="0" y="221923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5316582" y="-449753"/>
            <a:ext cx="3885435" cy="3871307"/>
          </a:xfrm>
          <a:custGeom>
            <a:avLst/>
            <a:gdLst/>
            <a:ahLst/>
            <a:cxnLst/>
            <a:rect l="l" t="t" r="r" b="b"/>
            <a:pathLst>
              <a:path w="3885435" h="3871307">
                <a:moveTo>
                  <a:pt x="0" y="0"/>
                </a:moveTo>
                <a:lnTo>
                  <a:pt x="3885436" y="0"/>
                </a:lnTo>
                <a:lnTo>
                  <a:pt x="3885436" y="3871306"/>
                </a:lnTo>
                <a:lnTo>
                  <a:pt x="0" y="387130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8" name="Freeform 8"/>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2"/>
            <a:stretch>
              <a:fillRect/>
            </a:stretch>
          </a:blipFill>
        </p:spPr>
        <p:txBody>
          <a:bodyPr/>
          <a:lstStyle/>
          <a:p>
            <a:endParaRPr lang="en-CA"/>
          </a:p>
        </p:txBody>
      </p:sp>
      <p:sp>
        <p:nvSpPr>
          <p:cNvPr id="9" name="Freeform 9"/>
          <p:cNvSpPr/>
          <p:nvPr/>
        </p:nvSpPr>
        <p:spPr>
          <a:xfrm>
            <a:off x="6106104" y="6346258"/>
            <a:ext cx="4229221" cy="3214208"/>
          </a:xfrm>
          <a:custGeom>
            <a:avLst/>
            <a:gdLst/>
            <a:ahLst/>
            <a:cxnLst/>
            <a:rect l="l" t="t" r="r" b="b"/>
            <a:pathLst>
              <a:path w="4229221" h="3214208">
                <a:moveTo>
                  <a:pt x="0" y="0"/>
                </a:moveTo>
                <a:lnTo>
                  <a:pt x="4229221" y="0"/>
                </a:lnTo>
                <a:lnTo>
                  <a:pt x="4229221" y="3214208"/>
                </a:lnTo>
                <a:lnTo>
                  <a:pt x="0" y="321420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0" name="TextBox 10"/>
          <p:cNvSpPr txBox="1"/>
          <p:nvPr/>
        </p:nvSpPr>
        <p:spPr>
          <a:xfrm>
            <a:off x="2531685" y="733079"/>
            <a:ext cx="12063858" cy="1146176"/>
          </a:xfrm>
          <a:prstGeom prst="rect">
            <a:avLst/>
          </a:prstGeom>
        </p:spPr>
        <p:txBody>
          <a:bodyPr lIns="0" tIns="0" rIns="0" bIns="0" rtlCol="0" anchor="t">
            <a:spAutoFit/>
          </a:bodyPr>
          <a:lstStyle/>
          <a:p>
            <a:pPr algn="ctr">
              <a:lnSpc>
                <a:spcPts val="8000"/>
              </a:lnSpc>
            </a:pPr>
            <a:r>
              <a:rPr lang="en-US" sz="8000" b="1">
                <a:solidFill>
                  <a:srgbClr val="110F0D"/>
                </a:solidFill>
                <a:latin typeface="Childos Arabic Bold"/>
                <a:ea typeface="Childos Arabic Bold"/>
                <a:cs typeface="Childos Arabic Bold"/>
                <a:sym typeface="Childos Arabic Bold"/>
              </a:rPr>
              <a:t>Class Discussion - Questions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a:off x="2682415" y="1792395"/>
            <a:ext cx="12923169" cy="7075435"/>
          </a:xfrm>
          <a:custGeom>
            <a:avLst/>
            <a:gdLst/>
            <a:ahLst/>
            <a:cxnLst/>
            <a:rect l="l" t="t" r="r" b="b"/>
            <a:pathLst>
              <a:path w="12923169" h="7075435">
                <a:moveTo>
                  <a:pt x="0" y="0"/>
                </a:moveTo>
                <a:lnTo>
                  <a:pt x="12923170" y="0"/>
                </a:lnTo>
                <a:lnTo>
                  <a:pt x="12923170" y="7075435"/>
                </a:lnTo>
                <a:lnTo>
                  <a:pt x="0" y="707543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409743" y="216448"/>
            <a:ext cx="8288380" cy="1702885"/>
          </a:xfrm>
          <a:custGeom>
            <a:avLst/>
            <a:gdLst/>
            <a:ahLst/>
            <a:cxnLst/>
            <a:rect l="l" t="t" r="r" b="b"/>
            <a:pathLst>
              <a:path w="8288380" h="1702885">
                <a:moveTo>
                  <a:pt x="0" y="0"/>
                </a:moveTo>
                <a:lnTo>
                  <a:pt x="8288379" y="0"/>
                </a:lnTo>
                <a:lnTo>
                  <a:pt x="8288379" y="1702885"/>
                </a:lnTo>
                <a:lnTo>
                  <a:pt x="0" y="17028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0" y="6683499"/>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a:off x="3286934" y="3398745"/>
            <a:ext cx="11395871" cy="6066440"/>
          </a:xfrm>
          <a:prstGeom prst="rect">
            <a:avLst/>
          </a:prstGeom>
        </p:spPr>
        <p:txBody>
          <a:bodyPr lIns="0" tIns="0" rIns="0" bIns="0" rtlCol="0" anchor="t">
            <a:spAutoFit/>
          </a:bodyPr>
          <a:lstStyle/>
          <a:p>
            <a:pPr algn="ctr">
              <a:lnSpc>
                <a:spcPts val="7836"/>
              </a:lnSpc>
            </a:pPr>
            <a:r>
              <a:rPr lang="en-US" sz="7836">
                <a:solidFill>
                  <a:srgbClr val="310728"/>
                </a:solidFill>
                <a:latin typeface="Childos Arabic"/>
                <a:ea typeface="Childos Arabic"/>
                <a:cs typeface="Childos Arabic"/>
                <a:sym typeface="Childos Arabic"/>
              </a:rPr>
              <a:t>WHAT DID YOU LEARN TODAY ABOUT GENDER NORMS?</a:t>
            </a:r>
          </a:p>
          <a:p>
            <a:pPr algn="ctr">
              <a:lnSpc>
                <a:spcPts val="7836"/>
              </a:lnSpc>
            </a:pPr>
            <a:endParaRPr lang="en-US" sz="7836">
              <a:solidFill>
                <a:srgbClr val="310728"/>
              </a:solidFill>
              <a:latin typeface="Childos Arabic"/>
              <a:ea typeface="Childos Arabic"/>
              <a:cs typeface="Childos Arabic"/>
              <a:sym typeface="Childos Arabic"/>
            </a:endParaRPr>
          </a:p>
          <a:p>
            <a:pPr algn="ctr">
              <a:lnSpc>
                <a:spcPts val="7836"/>
              </a:lnSpc>
            </a:pPr>
            <a:endParaRPr lang="en-US" sz="7836">
              <a:solidFill>
                <a:srgbClr val="310728"/>
              </a:solidFill>
              <a:latin typeface="Childos Arabic"/>
              <a:ea typeface="Childos Arabic"/>
              <a:cs typeface="Childos Arabic"/>
              <a:sym typeface="Childos Arabic"/>
            </a:endParaRPr>
          </a:p>
          <a:p>
            <a:pPr algn="ctr">
              <a:lnSpc>
                <a:spcPts val="7836"/>
              </a:lnSpc>
            </a:pPr>
            <a:endParaRPr lang="en-US" sz="7836">
              <a:solidFill>
                <a:srgbClr val="310728"/>
              </a:solidFill>
              <a:latin typeface="Childos Arabic"/>
              <a:ea typeface="Childos Arabic"/>
              <a:cs typeface="Childos Arabic"/>
              <a:sym typeface="Childos Arabic"/>
            </a:endParaRPr>
          </a:p>
        </p:txBody>
      </p:sp>
      <p:sp>
        <p:nvSpPr>
          <p:cNvPr id="7" name="Freeform 7"/>
          <p:cNvSpPr/>
          <p:nvPr/>
        </p:nvSpPr>
        <p:spPr>
          <a:xfrm>
            <a:off x="1824029" y="7456550"/>
            <a:ext cx="2675599" cy="3603501"/>
          </a:xfrm>
          <a:custGeom>
            <a:avLst/>
            <a:gdLst/>
            <a:ahLst/>
            <a:cxnLst/>
            <a:rect l="l" t="t" r="r" b="b"/>
            <a:pathLst>
              <a:path w="2675599" h="3603501">
                <a:moveTo>
                  <a:pt x="0" y="0"/>
                </a:moveTo>
                <a:lnTo>
                  <a:pt x="2675600" y="0"/>
                </a:lnTo>
                <a:lnTo>
                  <a:pt x="2675600" y="3603500"/>
                </a:lnTo>
                <a:lnTo>
                  <a:pt x="0" y="36035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8" name="Freeform 8"/>
          <p:cNvSpPr/>
          <p:nvPr/>
        </p:nvSpPr>
        <p:spPr>
          <a:xfrm>
            <a:off x="3661127" y="8722571"/>
            <a:ext cx="2323178" cy="3128859"/>
          </a:xfrm>
          <a:custGeom>
            <a:avLst/>
            <a:gdLst/>
            <a:ahLst/>
            <a:cxnLst/>
            <a:rect l="l" t="t" r="r" b="b"/>
            <a:pathLst>
              <a:path w="2323178" h="3128859">
                <a:moveTo>
                  <a:pt x="0" y="0"/>
                </a:moveTo>
                <a:lnTo>
                  <a:pt x="2323178" y="0"/>
                </a:lnTo>
                <a:lnTo>
                  <a:pt x="2323178" y="3128858"/>
                </a:lnTo>
                <a:lnTo>
                  <a:pt x="0" y="31288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9" name="Freeform 9"/>
          <p:cNvSpPr/>
          <p:nvPr/>
        </p:nvSpPr>
        <p:spPr>
          <a:xfrm>
            <a:off x="14682805" y="-784488"/>
            <a:ext cx="3069850" cy="3058687"/>
          </a:xfrm>
          <a:custGeom>
            <a:avLst/>
            <a:gdLst/>
            <a:ahLst/>
            <a:cxnLst/>
            <a:rect l="l" t="t" r="r" b="b"/>
            <a:pathLst>
              <a:path w="3069850" h="3058687">
                <a:moveTo>
                  <a:pt x="0" y="0"/>
                </a:moveTo>
                <a:lnTo>
                  <a:pt x="3069850" y="0"/>
                </a:lnTo>
                <a:lnTo>
                  <a:pt x="3069850" y="3058688"/>
                </a:lnTo>
                <a:lnTo>
                  <a:pt x="0" y="305868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0" name="Freeform 10"/>
          <p:cNvSpPr/>
          <p:nvPr/>
        </p:nvSpPr>
        <p:spPr>
          <a:xfrm>
            <a:off x="11104165" y="5330112"/>
            <a:ext cx="3578640" cy="4693298"/>
          </a:xfrm>
          <a:custGeom>
            <a:avLst/>
            <a:gdLst/>
            <a:ahLst/>
            <a:cxnLst/>
            <a:rect l="l" t="t" r="r" b="b"/>
            <a:pathLst>
              <a:path w="3578640" h="4693298">
                <a:moveTo>
                  <a:pt x="0" y="0"/>
                </a:moveTo>
                <a:lnTo>
                  <a:pt x="3578640" y="0"/>
                </a:lnTo>
                <a:lnTo>
                  <a:pt x="3578640" y="4693298"/>
                </a:lnTo>
                <a:lnTo>
                  <a:pt x="0" y="469329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1" name="Freeform 11"/>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7"/>
            <a:stretch>
              <a:fillRect/>
            </a:stretch>
          </a:blipFill>
        </p:spPr>
        <p:txBody>
          <a:bodyPr/>
          <a:lstStyle/>
          <a:p>
            <a:endParaRPr lang="en-CA"/>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F548D"/>
        </a:solidFill>
        <a:effectLst/>
      </p:bgPr>
    </p:bg>
    <p:spTree>
      <p:nvGrpSpPr>
        <p:cNvPr id="1" name=""/>
        <p:cNvGrpSpPr/>
        <p:nvPr/>
      </p:nvGrpSpPr>
      <p:grpSpPr>
        <a:xfrm>
          <a:off x="0" y="0"/>
          <a:ext cx="0" cy="0"/>
          <a:chOff x="0" y="0"/>
          <a:chExt cx="0" cy="0"/>
        </a:xfrm>
      </p:grpSpPr>
      <p:sp>
        <p:nvSpPr>
          <p:cNvPr id="2" name="Freeform 2"/>
          <p:cNvSpPr/>
          <p:nvPr/>
        </p:nvSpPr>
        <p:spPr>
          <a:xfrm>
            <a:off x="1121030" y="1452934"/>
            <a:ext cx="16045939" cy="7381132"/>
          </a:xfrm>
          <a:custGeom>
            <a:avLst/>
            <a:gdLst/>
            <a:ahLst/>
            <a:cxnLst/>
            <a:rect l="l" t="t" r="r" b="b"/>
            <a:pathLst>
              <a:path w="16045939" h="7381132">
                <a:moveTo>
                  <a:pt x="0" y="0"/>
                </a:moveTo>
                <a:lnTo>
                  <a:pt x="16045940" y="0"/>
                </a:lnTo>
                <a:lnTo>
                  <a:pt x="16045940" y="7381132"/>
                </a:lnTo>
                <a:lnTo>
                  <a:pt x="0" y="73811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970764" y="2459025"/>
            <a:ext cx="11258810" cy="1425839"/>
          </a:xfrm>
          <a:prstGeom prst="rect">
            <a:avLst/>
          </a:prstGeom>
        </p:spPr>
        <p:txBody>
          <a:bodyPr lIns="0" tIns="0" rIns="0" bIns="0" rtlCol="0" anchor="t">
            <a:spAutoFit/>
          </a:bodyPr>
          <a:lstStyle/>
          <a:p>
            <a:pPr algn="ctr">
              <a:lnSpc>
                <a:spcPts val="10010"/>
              </a:lnSpc>
            </a:pPr>
            <a:r>
              <a:rPr lang="en-US" sz="10010">
                <a:solidFill>
                  <a:srgbClr val="FEFEFE"/>
                </a:solidFill>
                <a:latin typeface="Childos Arabic"/>
                <a:ea typeface="Childos Arabic"/>
                <a:cs typeface="Childos Arabic"/>
                <a:sym typeface="Childos Arabic"/>
              </a:rPr>
              <a:t>Don't forget</a:t>
            </a:r>
          </a:p>
        </p:txBody>
      </p:sp>
      <p:sp>
        <p:nvSpPr>
          <p:cNvPr id="4" name="TextBox 4"/>
          <p:cNvSpPr txBox="1"/>
          <p:nvPr/>
        </p:nvSpPr>
        <p:spPr>
          <a:xfrm>
            <a:off x="2662309" y="4306843"/>
            <a:ext cx="13299090" cy="3019425"/>
          </a:xfrm>
          <a:prstGeom prst="rect">
            <a:avLst/>
          </a:prstGeom>
        </p:spPr>
        <p:txBody>
          <a:bodyPr lIns="0" tIns="0" rIns="0" bIns="0" rtlCol="0" anchor="t">
            <a:spAutoFit/>
          </a:bodyPr>
          <a:lstStyle/>
          <a:p>
            <a:pPr algn="ctr">
              <a:lnSpc>
                <a:spcPts val="5856"/>
              </a:lnSpc>
            </a:pPr>
            <a:r>
              <a:rPr lang="en-US" sz="4880" spc="122">
                <a:solidFill>
                  <a:srgbClr val="FEFEFE"/>
                </a:solidFill>
                <a:latin typeface="Childos Arabic"/>
                <a:ea typeface="Childos Arabic"/>
                <a:cs typeface="Childos Arabic"/>
                <a:sym typeface="Childos Arabic"/>
              </a:rPr>
              <a:t>If you have any more questions or want to talk about your feelings, you can speak to your parents, guardians, teachers, or another adult you trust. </a:t>
            </a:r>
          </a:p>
        </p:txBody>
      </p:sp>
      <p:sp>
        <p:nvSpPr>
          <p:cNvPr id="5" name="Freeform 5"/>
          <p:cNvSpPr/>
          <p:nvPr/>
        </p:nvSpPr>
        <p:spPr>
          <a:xfrm rot="-5400000">
            <a:off x="-5030052" y="3898702"/>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503561" y="0"/>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489091" y="7774624"/>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Freeform 8"/>
          <p:cNvSpPr/>
          <p:nvPr/>
        </p:nvSpPr>
        <p:spPr>
          <a:xfrm>
            <a:off x="13665549" y="1028700"/>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9" name="Freeform 9"/>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rot="-3486">
            <a:off x="7085550" y="5592795"/>
            <a:ext cx="4115102" cy="1454149"/>
          </a:xfrm>
          <a:prstGeom prst="rect">
            <a:avLst/>
          </a:prstGeom>
        </p:spPr>
        <p:txBody>
          <a:bodyPr lIns="0" tIns="0" rIns="0" bIns="0" rtlCol="0" anchor="t">
            <a:spAutoFit/>
          </a:bodyPr>
          <a:lstStyle/>
          <a:p>
            <a:pPr algn="ctr">
              <a:lnSpc>
                <a:spcPts val="11200"/>
              </a:lnSpc>
              <a:spcBef>
                <a:spcPct val="0"/>
              </a:spcBef>
            </a:pPr>
            <a:r>
              <a:rPr lang="en-US" sz="8000">
                <a:solidFill>
                  <a:srgbClr val="F1B3E1"/>
                </a:solidFill>
                <a:latin typeface="Childos Arabic"/>
                <a:ea typeface="Childos Arabic"/>
                <a:cs typeface="Childos Arabic"/>
                <a:sym typeface="Childos Arabic"/>
              </a:rPr>
              <a:t>of</a:t>
            </a:r>
          </a:p>
        </p:txBody>
      </p:sp>
      <p:sp>
        <p:nvSpPr>
          <p:cNvPr id="5" name="TextBox 5"/>
          <p:cNvSpPr txBox="1"/>
          <p:nvPr/>
        </p:nvSpPr>
        <p:spPr>
          <a:xfrm rot="-3486">
            <a:off x="4448262" y="6863292"/>
            <a:ext cx="9389527" cy="1210945"/>
          </a:xfrm>
          <a:prstGeom prst="rect">
            <a:avLst/>
          </a:prstGeom>
        </p:spPr>
        <p:txBody>
          <a:bodyPr lIns="0" tIns="0" rIns="0" bIns="0" rtlCol="0" anchor="t">
            <a:spAutoFit/>
          </a:bodyPr>
          <a:lstStyle/>
          <a:p>
            <a:pPr algn="ctr">
              <a:lnSpc>
                <a:spcPts val="9379"/>
              </a:lnSpc>
              <a:spcBef>
                <a:spcPct val="0"/>
              </a:spcBef>
            </a:pPr>
            <a:r>
              <a:rPr lang="en-US" sz="6699">
                <a:solidFill>
                  <a:srgbClr val="F1B3E1"/>
                </a:solidFill>
                <a:latin typeface="Childos Arabic"/>
                <a:ea typeface="Childos Arabic"/>
                <a:cs typeface="Childos Arabic"/>
                <a:sym typeface="Childos Arabic"/>
              </a:rPr>
              <a:t>Sexuality</a:t>
            </a:r>
          </a:p>
        </p:txBody>
      </p:sp>
      <p:sp>
        <p:nvSpPr>
          <p:cNvPr id="6" name="Freeform 6"/>
          <p:cNvSpPr/>
          <p:nvPr/>
        </p:nvSpPr>
        <p:spPr>
          <a:xfrm>
            <a:off x="5177558" y="3094120"/>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 name="Freeform 8"/>
          <p:cNvSpPr/>
          <p:nvPr/>
        </p:nvSpPr>
        <p:spPr>
          <a:xfrm rot="-39834">
            <a:off x="5715159" y="636035"/>
            <a:ext cx="6857683" cy="1851574"/>
          </a:xfrm>
          <a:custGeom>
            <a:avLst/>
            <a:gdLst/>
            <a:ahLst/>
            <a:cxnLst/>
            <a:rect l="l" t="t" r="r" b="b"/>
            <a:pathLst>
              <a:path w="6857683" h="1851574">
                <a:moveTo>
                  <a:pt x="0" y="0"/>
                </a:moveTo>
                <a:lnTo>
                  <a:pt x="6857682" y="0"/>
                </a:lnTo>
                <a:lnTo>
                  <a:pt x="6857682" y="1851575"/>
                </a:lnTo>
                <a:lnTo>
                  <a:pt x="0" y="18515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9" name="TextBox 9"/>
          <p:cNvSpPr txBox="1"/>
          <p:nvPr/>
        </p:nvSpPr>
        <p:spPr>
          <a:xfrm rot="-39834">
            <a:off x="6869787" y="878286"/>
            <a:ext cx="4546476" cy="1366982"/>
          </a:xfrm>
          <a:prstGeom prst="rect">
            <a:avLst/>
          </a:prstGeom>
        </p:spPr>
        <p:txBody>
          <a:bodyPr lIns="0" tIns="0" rIns="0" bIns="0" rtlCol="0" anchor="t">
            <a:spAutoFit/>
          </a:bodyPr>
          <a:lstStyle/>
          <a:p>
            <a:pPr algn="ctr">
              <a:lnSpc>
                <a:spcPts val="8716"/>
              </a:lnSpc>
              <a:spcBef>
                <a:spcPct val="0"/>
              </a:spcBef>
            </a:pPr>
            <a:r>
              <a:rPr lang="en-US" sz="6226" spc="155" dirty="0">
                <a:solidFill>
                  <a:srgbClr val="310728"/>
                </a:solidFill>
                <a:latin typeface="Childos Arabic"/>
                <a:ea typeface="Childos Arabic"/>
                <a:cs typeface="Childos Arabic"/>
                <a:sym typeface="Childos Arabic"/>
              </a:rPr>
              <a:t>Elementary 3</a:t>
            </a:r>
          </a:p>
        </p:txBody>
      </p:sp>
      <p:sp>
        <p:nvSpPr>
          <p:cNvPr id="10" name="Freeform 10"/>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
        <p:nvSpPr>
          <p:cNvPr id="11" name="TextBox 11"/>
          <p:cNvSpPr txBox="1"/>
          <p:nvPr/>
        </p:nvSpPr>
        <p:spPr>
          <a:xfrm rot="-3486">
            <a:off x="5191192" y="4216395"/>
            <a:ext cx="7905048" cy="4277100"/>
          </a:xfrm>
          <a:prstGeom prst="rect">
            <a:avLst/>
          </a:prstGeom>
        </p:spPr>
        <p:txBody>
          <a:bodyPr lIns="0" tIns="0" rIns="0" bIns="0" rtlCol="0" anchor="t">
            <a:spAutoFit/>
          </a:bodyPr>
          <a:lstStyle/>
          <a:p>
            <a:pPr algn="ctr">
              <a:lnSpc>
                <a:spcPts val="7979"/>
              </a:lnSpc>
            </a:pPr>
            <a:r>
              <a:rPr lang="en-US" sz="5699" spc="28">
                <a:solidFill>
                  <a:srgbClr val="491E3E"/>
                </a:solidFill>
                <a:latin typeface="Childos Arabic"/>
                <a:ea typeface="Childos Arabic"/>
                <a:cs typeface="Childos Arabic"/>
                <a:sym typeface="Childos Arabic"/>
              </a:rPr>
              <a:t>CCQ Topic:</a:t>
            </a:r>
          </a:p>
          <a:p>
            <a:pPr algn="ctr">
              <a:lnSpc>
                <a:spcPts val="7979"/>
              </a:lnSpc>
            </a:pPr>
            <a:r>
              <a:rPr lang="en-US" sz="5699" spc="28">
                <a:solidFill>
                  <a:srgbClr val="491E3E"/>
                </a:solidFill>
                <a:latin typeface="Childos Arabic"/>
                <a:ea typeface="Childos Arabic"/>
                <a:cs typeface="Childos Arabic"/>
                <a:sym typeface="Childos Arabic"/>
              </a:rPr>
              <a:t>Inclusion and Exclusion</a:t>
            </a:r>
          </a:p>
          <a:p>
            <a:pPr algn="ctr">
              <a:lnSpc>
                <a:spcPts val="7979"/>
              </a:lnSpc>
            </a:pPr>
            <a:r>
              <a:rPr lang="en-US" sz="5699" b="1" spc="28">
                <a:solidFill>
                  <a:srgbClr val="491E3E"/>
                </a:solidFill>
                <a:latin typeface="Childos Arabic Bold"/>
                <a:ea typeface="Childos Arabic Bold"/>
                <a:cs typeface="Childos Arabic Bold"/>
                <a:sym typeface="Childos Arabic Bold"/>
              </a:rPr>
              <a:t>Gender Norms</a:t>
            </a:r>
          </a:p>
          <a:p>
            <a:pPr algn="ctr">
              <a:lnSpc>
                <a:spcPts val="9828"/>
              </a:lnSpc>
              <a:spcBef>
                <a:spcPct val="0"/>
              </a:spcBef>
            </a:pPr>
            <a:endParaRPr lang="en-US" sz="5699" b="1" spc="28">
              <a:solidFill>
                <a:srgbClr val="491E3E"/>
              </a:solidFill>
              <a:latin typeface="Childos Arabic Bold"/>
              <a:ea typeface="Childos Arabic Bold"/>
              <a:cs typeface="Childos Arabic Bold"/>
              <a:sym typeface="Childos Arabic Bo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rot="-3016826" flipH="1">
            <a:off x="-925115" y="6324173"/>
            <a:ext cx="4621853" cy="4354171"/>
          </a:xfrm>
          <a:custGeom>
            <a:avLst/>
            <a:gdLst/>
            <a:ahLst/>
            <a:cxnLst/>
            <a:rect l="l" t="t" r="r" b="b"/>
            <a:pathLst>
              <a:path w="4621853" h="4354171">
                <a:moveTo>
                  <a:pt x="4621853" y="0"/>
                </a:moveTo>
                <a:lnTo>
                  <a:pt x="0" y="0"/>
                </a:lnTo>
                <a:lnTo>
                  <a:pt x="0" y="4354171"/>
                </a:lnTo>
                <a:lnTo>
                  <a:pt x="4621853" y="4354171"/>
                </a:lnTo>
                <a:lnTo>
                  <a:pt x="4621853"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grpSp>
        <p:nvGrpSpPr>
          <p:cNvPr id="3" name="Group 3"/>
          <p:cNvGrpSpPr/>
          <p:nvPr/>
        </p:nvGrpSpPr>
        <p:grpSpPr>
          <a:xfrm>
            <a:off x="5248009" y="2634960"/>
            <a:ext cx="12285532" cy="5230805"/>
            <a:chOff x="0" y="0"/>
            <a:chExt cx="13279545" cy="5654025"/>
          </a:xfrm>
        </p:grpSpPr>
        <p:sp>
          <p:nvSpPr>
            <p:cNvPr id="4" name="Freeform 4"/>
            <p:cNvSpPr/>
            <p:nvPr/>
          </p:nvSpPr>
          <p:spPr>
            <a:xfrm>
              <a:off x="0" y="0"/>
              <a:ext cx="13279546" cy="5654025"/>
            </a:xfrm>
            <a:custGeom>
              <a:avLst/>
              <a:gdLst/>
              <a:ahLst/>
              <a:cxnLst/>
              <a:rect l="l" t="t" r="r" b="b"/>
              <a:pathLst>
                <a:path w="13279546" h="5654025">
                  <a:moveTo>
                    <a:pt x="13155085" y="5654025"/>
                  </a:moveTo>
                  <a:lnTo>
                    <a:pt x="124460" y="5654025"/>
                  </a:lnTo>
                  <a:cubicBezTo>
                    <a:pt x="55880" y="5654025"/>
                    <a:pt x="0" y="5598145"/>
                    <a:pt x="0" y="5529565"/>
                  </a:cubicBezTo>
                  <a:lnTo>
                    <a:pt x="0" y="124460"/>
                  </a:lnTo>
                  <a:cubicBezTo>
                    <a:pt x="0" y="55880"/>
                    <a:pt x="55880" y="0"/>
                    <a:pt x="124460" y="0"/>
                  </a:cubicBezTo>
                  <a:lnTo>
                    <a:pt x="13155085" y="0"/>
                  </a:lnTo>
                  <a:cubicBezTo>
                    <a:pt x="13223666" y="0"/>
                    <a:pt x="13279546" y="55880"/>
                    <a:pt x="13279546" y="124460"/>
                  </a:cubicBezTo>
                  <a:lnTo>
                    <a:pt x="13279546" y="5529565"/>
                  </a:lnTo>
                  <a:cubicBezTo>
                    <a:pt x="13279546" y="5598145"/>
                    <a:pt x="13223666" y="5654025"/>
                    <a:pt x="13155085" y="5654025"/>
                  </a:cubicBezTo>
                  <a:close/>
                </a:path>
              </a:pathLst>
            </a:custGeom>
            <a:solidFill>
              <a:srgbClr val="9F548D"/>
            </a:solidFill>
          </p:spPr>
          <p:txBody>
            <a:bodyPr/>
            <a:lstStyle/>
            <a:p>
              <a:endParaRPr lang="en-CA"/>
            </a:p>
          </p:txBody>
        </p:sp>
      </p:grpSp>
      <p:sp>
        <p:nvSpPr>
          <p:cNvPr id="5" name="Freeform 5"/>
          <p:cNvSpPr/>
          <p:nvPr/>
        </p:nvSpPr>
        <p:spPr>
          <a:xfrm rot="3768278" flipV="1">
            <a:off x="1890124" y="4381102"/>
            <a:ext cx="2182442" cy="2248974"/>
          </a:xfrm>
          <a:custGeom>
            <a:avLst/>
            <a:gdLst/>
            <a:ahLst/>
            <a:cxnLst/>
            <a:rect l="l" t="t" r="r" b="b"/>
            <a:pathLst>
              <a:path w="2182442" h="2248974">
                <a:moveTo>
                  <a:pt x="0" y="2248974"/>
                </a:moveTo>
                <a:lnTo>
                  <a:pt x="2182442" y="2248974"/>
                </a:lnTo>
                <a:lnTo>
                  <a:pt x="2182442" y="0"/>
                </a:lnTo>
                <a:lnTo>
                  <a:pt x="0" y="0"/>
                </a:lnTo>
                <a:lnTo>
                  <a:pt x="0" y="224897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05654" y="4125642"/>
            <a:ext cx="2388181" cy="2397686"/>
          </a:xfrm>
          <a:custGeom>
            <a:avLst/>
            <a:gdLst/>
            <a:ahLst/>
            <a:cxnLst/>
            <a:rect l="l" t="t" r="r" b="b"/>
            <a:pathLst>
              <a:path w="2388181" h="2397686">
                <a:moveTo>
                  <a:pt x="0" y="0"/>
                </a:moveTo>
                <a:lnTo>
                  <a:pt x="2388181" y="0"/>
                </a:lnTo>
                <a:lnTo>
                  <a:pt x="2388181" y="2397686"/>
                </a:lnTo>
                <a:lnTo>
                  <a:pt x="0" y="2397686"/>
                </a:lnTo>
                <a:lnTo>
                  <a:pt x="0" y="0"/>
                </a:lnTo>
                <a:close/>
              </a:path>
            </a:pathLst>
          </a:custGeom>
          <a:blipFill>
            <a:blip r:embed="rId6">
              <a:extLst>
                <a:ext uri="{96DAC541-7B7A-43D3-8B79-37D633B846F1}">
                  <asvg:svgBlip xmlns:asvg="http://schemas.microsoft.com/office/drawing/2016/SVG/main" r:embed="rId7"/>
                </a:ext>
              </a:extLst>
            </a:blip>
            <a:stretch>
              <a:fillRect t="-2382" b="-23300"/>
            </a:stretch>
          </a:blipFill>
        </p:spPr>
        <p:txBody>
          <a:bodyPr/>
          <a:lstStyle/>
          <a:p>
            <a:endParaRPr lang="en-CA"/>
          </a:p>
        </p:txBody>
      </p:sp>
      <p:sp>
        <p:nvSpPr>
          <p:cNvPr id="7" name="Freeform 7"/>
          <p:cNvSpPr/>
          <p:nvPr/>
        </p:nvSpPr>
        <p:spPr>
          <a:xfrm>
            <a:off x="2282527" y="1513034"/>
            <a:ext cx="1993349" cy="2158862"/>
          </a:xfrm>
          <a:custGeom>
            <a:avLst/>
            <a:gdLst/>
            <a:ahLst/>
            <a:cxnLst/>
            <a:rect l="l" t="t" r="r" b="b"/>
            <a:pathLst>
              <a:path w="1993349" h="2158862">
                <a:moveTo>
                  <a:pt x="0" y="0"/>
                </a:moveTo>
                <a:lnTo>
                  <a:pt x="1993350" y="0"/>
                </a:lnTo>
                <a:lnTo>
                  <a:pt x="1993350" y="2158862"/>
                </a:lnTo>
                <a:lnTo>
                  <a:pt x="0" y="215886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306147" y="1643031"/>
            <a:ext cx="2365166" cy="2378048"/>
          </a:xfrm>
          <a:custGeom>
            <a:avLst/>
            <a:gdLst/>
            <a:ahLst/>
            <a:cxnLst/>
            <a:rect l="l" t="t" r="r" b="b"/>
            <a:pathLst>
              <a:path w="2365166" h="2378048">
                <a:moveTo>
                  <a:pt x="0" y="0"/>
                </a:moveTo>
                <a:lnTo>
                  <a:pt x="2365167" y="0"/>
                </a:lnTo>
                <a:lnTo>
                  <a:pt x="2365167" y="2378048"/>
                </a:lnTo>
                <a:lnTo>
                  <a:pt x="0" y="237804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3131140" y="8897702"/>
            <a:ext cx="1624452" cy="1290763"/>
          </a:xfrm>
          <a:custGeom>
            <a:avLst/>
            <a:gdLst/>
            <a:ahLst/>
            <a:cxnLst/>
            <a:rect l="l" t="t" r="r" b="b"/>
            <a:pathLst>
              <a:path w="1624452" h="1290763">
                <a:moveTo>
                  <a:pt x="0" y="0"/>
                </a:moveTo>
                <a:lnTo>
                  <a:pt x="1624453" y="0"/>
                </a:lnTo>
                <a:lnTo>
                  <a:pt x="1624453" y="1290763"/>
                </a:lnTo>
                <a:lnTo>
                  <a:pt x="0" y="12907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Freeform 10"/>
          <p:cNvSpPr/>
          <p:nvPr/>
        </p:nvSpPr>
        <p:spPr>
          <a:xfrm rot="-1941356" flipV="1">
            <a:off x="-213415" y="-2071193"/>
            <a:ext cx="4544869" cy="3221176"/>
          </a:xfrm>
          <a:custGeom>
            <a:avLst/>
            <a:gdLst/>
            <a:ahLst/>
            <a:cxnLst/>
            <a:rect l="l" t="t" r="r" b="b"/>
            <a:pathLst>
              <a:path w="4544869" h="3221176">
                <a:moveTo>
                  <a:pt x="0" y="3221177"/>
                </a:moveTo>
                <a:lnTo>
                  <a:pt x="4544869" y="3221177"/>
                </a:lnTo>
                <a:lnTo>
                  <a:pt x="4544869" y="0"/>
                </a:lnTo>
                <a:lnTo>
                  <a:pt x="0" y="0"/>
                </a:lnTo>
                <a:lnTo>
                  <a:pt x="0" y="3221177"/>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grpSp>
        <p:nvGrpSpPr>
          <p:cNvPr id="11" name="Group 11"/>
          <p:cNvGrpSpPr/>
          <p:nvPr/>
        </p:nvGrpSpPr>
        <p:grpSpPr>
          <a:xfrm>
            <a:off x="5727143" y="3125846"/>
            <a:ext cx="11532157" cy="1139359"/>
            <a:chOff x="0" y="0"/>
            <a:chExt cx="12749821" cy="1259662"/>
          </a:xfrm>
        </p:grpSpPr>
        <p:sp>
          <p:nvSpPr>
            <p:cNvPr id="12" name="Freeform 12"/>
            <p:cNvSpPr/>
            <p:nvPr/>
          </p:nvSpPr>
          <p:spPr>
            <a:xfrm>
              <a:off x="0" y="0"/>
              <a:ext cx="12749821" cy="1259662"/>
            </a:xfrm>
            <a:custGeom>
              <a:avLst/>
              <a:gdLst/>
              <a:ahLst/>
              <a:cxnLst/>
              <a:rect l="l" t="t" r="r" b="b"/>
              <a:pathLst>
                <a:path w="12749821" h="1259662">
                  <a:moveTo>
                    <a:pt x="12625360" y="1259662"/>
                  </a:moveTo>
                  <a:lnTo>
                    <a:pt x="124460" y="1259662"/>
                  </a:lnTo>
                  <a:cubicBezTo>
                    <a:pt x="55880" y="1259662"/>
                    <a:pt x="0" y="1203782"/>
                    <a:pt x="0" y="1135202"/>
                  </a:cubicBezTo>
                  <a:lnTo>
                    <a:pt x="0" y="124460"/>
                  </a:lnTo>
                  <a:cubicBezTo>
                    <a:pt x="0" y="55880"/>
                    <a:pt x="55880" y="0"/>
                    <a:pt x="124460" y="0"/>
                  </a:cubicBezTo>
                  <a:lnTo>
                    <a:pt x="12625360" y="0"/>
                  </a:lnTo>
                  <a:cubicBezTo>
                    <a:pt x="12693941" y="0"/>
                    <a:pt x="12749821" y="55880"/>
                    <a:pt x="12749821" y="124460"/>
                  </a:cubicBezTo>
                  <a:lnTo>
                    <a:pt x="12749821" y="1135202"/>
                  </a:lnTo>
                  <a:cubicBezTo>
                    <a:pt x="12749821" y="1203782"/>
                    <a:pt x="12693941" y="1259662"/>
                    <a:pt x="12625360" y="1259662"/>
                  </a:cubicBezTo>
                  <a:close/>
                </a:path>
              </a:pathLst>
            </a:custGeom>
            <a:solidFill>
              <a:srgbClr val="FEFEFE"/>
            </a:solidFill>
          </p:spPr>
          <p:txBody>
            <a:bodyPr/>
            <a:lstStyle/>
            <a:p>
              <a:endParaRPr lang="en-CA"/>
            </a:p>
          </p:txBody>
        </p:sp>
      </p:grpSp>
      <p:sp>
        <p:nvSpPr>
          <p:cNvPr id="13" name="TextBox 13"/>
          <p:cNvSpPr txBox="1"/>
          <p:nvPr/>
        </p:nvSpPr>
        <p:spPr>
          <a:xfrm>
            <a:off x="6128314" y="3268255"/>
            <a:ext cx="10524922" cy="996950"/>
          </a:xfrm>
          <a:prstGeom prst="rect">
            <a:avLst/>
          </a:prstGeom>
        </p:spPr>
        <p:txBody>
          <a:bodyPr lIns="0" tIns="0" rIns="0" bIns="0" rtlCol="0" anchor="t">
            <a:spAutoFit/>
          </a:bodyPr>
          <a:lstStyle/>
          <a:p>
            <a:pPr algn="ctr">
              <a:lnSpc>
                <a:spcPts val="6999"/>
              </a:lnSpc>
              <a:spcBef>
                <a:spcPct val="0"/>
              </a:spcBef>
            </a:pPr>
            <a:r>
              <a:rPr lang="en-US" sz="6999" spc="174">
                <a:solidFill>
                  <a:srgbClr val="490839"/>
                </a:solidFill>
                <a:latin typeface="Childos Arabic"/>
                <a:ea typeface="Childos Arabic"/>
                <a:cs typeface="Childos Arabic"/>
                <a:sym typeface="Childos Arabic"/>
              </a:rPr>
              <a:t>Gender</a:t>
            </a:r>
          </a:p>
        </p:txBody>
      </p:sp>
      <p:grpSp>
        <p:nvGrpSpPr>
          <p:cNvPr id="14" name="Group 14"/>
          <p:cNvGrpSpPr/>
          <p:nvPr/>
        </p:nvGrpSpPr>
        <p:grpSpPr>
          <a:xfrm>
            <a:off x="5727143" y="6266432"/>
            <a:ext cx="11532157" cy="1139359"/>
            <a:chOff x="0" y="0"/>
            <a:chExt cx="12749821" cy="1259662"/>
          </a:xfrm>
        </p:grpSpPr>
        <p:sp>
          <p:nvSpPr>
            <p:cNvPr id="15" name="Freeform 15"/>
            <p:cNvSpPr/>
            <p:nvPr/>
          </p:nvSpPr>
          <p:spPr>
            <a:xfrm>
              <a:off x="0" y="0"/>
              <a:ext cx="12749821" cy="1259662"/>
            </a:xfrm>
            <a:custGeom>
              <a:avLst/>
              <a:gdLst/>
              <a:ahLst/>
              <a:cxnLst/>
              <a:rect l="l" t="t" r="r" b="b"/>
              <a:pathLst>
                <a:path w="12749821" h="1259662">
                  <a:moveTo>
                    <a:pt x="12625360" y="1259662"/>
                  </a:moveTo>
                  <a:lnTo>
                    <a:pt x="124460" y="1259662"/>
                  </a:lnTo>
                  <a:cubicBezTo>
                    <a:pt x="55880" y="1259662"/>
                    <a:pt x="0" y="1203782"/>
                    <a:pt x="0" y="1135202"/>
                  </a:cubicBezTo>
                  <a:lnTo>
                    <a:pt x="0" y="124460"/>
                  </a:lnTo>
                  <a:cubicBezTo>
                    <a:pt x="0" y="55880"/>
                    <a:pt x="55880" y="0"/>
                    <a:pt x="124460" y="0"/>
                  </a:cubicBezTo>
                  <a:lnTo>
                    <a:pt x="12625360" y="0"/>
                  </a:lnTo>
                  <a:cubicBezTo>
                    <a:pt x="12693941" y="0"/>
                    <a:pt x="12749821" y="55880"/>
                    <a:pt x="12749821" y="124460"/>
                  </a:cubicBezTo>
                  <a:lnTo>
                    <a:pt x="12749821" y="1135202"/>
                  </a:lnTo>
                  <a:cubicBezTo>
                    <a:pt x="12749821" y="1203782"/>
                    <a:pt x="12693941" y="1259662"/>
                    <a:pt x="12625360" y="1259662"/>
                  </a:cubicBezTo>
                  <a:close/>
                </a:path>
              </a:pathLst>
            </a:custGeom>
            <a:solidFill>
              <a:srgbClr val="FEFEFE"/>
            </a:solidFill>
          </p:spPr>
          <p:txBody>
            <a:bodyPr/>
            <a:lstStyle/>
            <a:p>
              <a:endParaRPr lang="en-CA"/>
            </a:p>
          </p:txBody>
        </p:sp>
      </p:grpSp>
      <p:sp>
        <p:nvSpPr>
          <p:cNvPr id="16" name="TextBox 16"/>
          <p:cNvSpPr txBox="1"/>
          <p:nvPr/>
        </p:nvSpPr>
        <p:spPr>
          <a:xfrm>
            <a:off x="6324934" y="6370974"/>
            <a:ext cx="10524922" cy="996950"/>
          </a:xfrm>
          <a:prstGeom prst="rect">
            <a:avLst/>
          </a:prstGeom>
        </p:spPr>
        <p:txBody>
          <a:bodyPr lIns="0" tIns="0" rIns="0" bIns="0" rtlCol="0" anchor="t">
            <a:spAutoFit/>
          </a:bodyPr>
          <a:lstStyle/>
          <a:p>
            <a:pPr algn="ctr">
              <a:lnSpc>
                <a:spcPts val="6999"/>
              </a:lnSpc>
              <a:spcBef>
                <a:spcPct val="0"/>
              </a:spcBef>
            </a:pPr>
            <a:r>
              <a:rPr lang="en-US" sz="6999" spc="174">
                <a:solidFill>
                  <a:srgbClr val="490839"/>
                </a:solidFill>
                <a:latin typeface="Childos Arabic"/>
                <a:ea typeface="Childos Arabic"/>
                <a:cs typeface="Childos Arabic"/>
                <a:sym typeface="Childos Arabic"/>
              </a:rPr>
              <a:t>Effects of Non-Conformity</a:t>
            </a:r>
          </a:p>
        </p:txBody>
      </p:sp>
      <p:grpSp>
        <p:nvGrpSpPr>
          <p:cNvPr id="17" name="Group 17"/>
          <p:cNvGrpSpPr/>
          <p:nvPr/>
        </p:nvGrpSpPr>
        <p:grpSpPr>
          <a:xfrm>
            <a:off x="5727143" y="4762833"/>
            <a:ext cx="11532157" cy="1139359"/>
            <a:chOff x="0" y="0"/>
            <a:chExt cx="12749821" cy="1259662"/>
          </a:xfrm>
        </p:grpSpPr>
        <p:sp>
          <p:nvSpPr>
            <p:cNvPr id="18" name="Freeform 18"/>
            <p:cNvSpPr/>
            <p:nvPr/>
          </p:nvSpPr>
          <p:spPr>
            <a:xfrm>
              <a:off x="0" y="0"/>
              <a:ext cx="12749821" cy="1259662"/>
            </a:xfrm>
            <a:custGeom>
              <a:avLst/>
              <a:gdLst/>
              <a:ahLst/>
              <a:cxnLst/>
              <a:rect l="l" t="t" r="r" b="b"/>
              <a:pathLst>
                <a:path w="12749821" h="1259662">
                  <a:moveTo>
                    <a:pt x="12625360" y="1259662"/>
                  </a:moveTo>
                  <a:lnTo>
                    <a:pt x="124460" y="1259662"/>
                  </a:lnTo>
                  <a:cubicBezTo>
                    <a:pt x="55880" y="1259662"/>
                    <a:pt x="0" y="1203782"/>
                    <a:pt x="0" y="1135202"/>
                  </a:cubicBezTo>
                  <a:lnTo>
                    <a:pt x="0" y="124460"/>
                  </a:lnTo>
                  <a:cubicBezTo>
                    <a:pt x="0" y="55880"/>
                    <a:pt x="55880" y="0"/>
                    <a:pt x="124460" y="0"/>
                  </a:cubicBezTo>
                  <a:lnTo>
                    <a:pt x="12625360" y="0"/>
                  </a:lnTo>
                  <a:cubicBezTo>
                    <a:pt x="12693941" y="0"/>
                    <a:pt x="12749821" y="55880"/>
                    <a:pt x="12749821" y="124460"/>
                  </a:cubicBezTo>
                  <a:lnTo>
                    <a:pt x="12749821" y="1135202"/>
                  </a:lnTo>
                  <a:cubicBezTo>
                    <a:pt x="12749821" y="1203782"/>
                    <a:pt x="12693941" y="1259662"/>
                    <a:pt x="12625360" y="1259662"/>
                  </a:cubicBezTo>
                  <a:close/>
                </a:path>
              </a:pathLst>
            </a:custGeom>
            <a:solidFill>
              <a:srgbClr val="FEFEFE"/>
            </a:solidFill>
          </p:spPr>
          <p:txBody>
            <a:bodyPr/>
            <a:lstStyle/>
            <a:p>
              <a:endParaRPr lang="en-CA"/>
            </a:p>
          </p:txBody>
        </p:sp>
      </p:grpSp>
      <p:sp>
        <p:nvSpPr>
          <p:cNvPr id="19" name="TextBox 19"/>
          <p:cNvSpPr txBox="1"/>
          <p:nvPr/>
        </p:nvSpPr>
        <p:spPr>
          <a:xfrm>
            <a:off x="6128314" y="4802272"/>
            <a:ext cx="10524922" cy="996950"/>
          </a:xfrm>
          <a:prstGeom prst="rect">
            <a:avLst/>
          </a:prstGeom>
        </p:spPr>
        <p:txBody>
          <a:bodyPr lIns="0" tIns="0" rIns="0" bIns="0" rtlCol="0" anchor="t">
            <a:spAutoFit/>
          </a:bodyPr>
          <a:lstStyle/>
          <a:p>
            <a:pPr algn="ctr">
              <a:lnSpc>
                <a:spcPts val="6999"/>
              </a:lnSpc>
              <a:spcBef>
                <a:spcPct val="0"/>
              </a:spcBef>
            </a:pPr>
            <a:r>
              <a:rPr lang="en-US" sz="6999" spc="174">
                <a:solidFill>
                  <a:srgbClr val="490839"/>
                </a:solidFill>
                <a:latin typeface="Childos Arabic"/>
                <a:ea typeface="Childos Arabic"/>
                <a:cs typeface="Childos Arabic"/>
                <a:sym typeface="Childos Arabic"/>
              </a:rPr>
              <a:t>Gender Norms</a:t>
            </a:r>
          </a:p>
        </p:txBody>
      </p:sp>
      <p:sp>
        <p:nvSpPr>
          <p:cNvPr id="20" name="Freeform 20"/>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6"/>
            <a:stretch>
              <a:fillRect/>
            </a:stretch>
          </a:blipFill>
        </p:spPr>
        <p:txBody>
          <a:bodyPr/>
          <a:lstStyle/>
          <a:p>
            <a:endParaRPr lang="en-CA"/>
          </a:p>
        </p:txBody>
      </p:sp>
      <p:sp>
        <p:nvSpPr>
          <p:cNvPr id="21" name="TextBox 21"/>
          <p:cNvSpPr txBox="1"/>
          <p:nvPr/>
        </p:nvSpPr>
        <p:spPr>
          <a:xfrm>
            <a:off x="5059661" y="1055085"/>
            <a:ext cx="12473880" cy="1217926"/>
          </a:xfrm>
          <a:prstGeom prst="rect">
            <a:avLst/>
          </a:prstGeom>
        </p:spPr>
        <p:txBody>
          <a:bodyPr lIns="0" tIns="0" rIns="0" bIns="0" rtlCol="0" anchor="t">
            <a:spAutoFit/>
          </a:bodyPr>
          <a:lstStyle/>
          <a:p>
            <a:pPr algn="ctr">
              <a:lnSpc>
                <a:spcPts val="9520"/>
              </a:lnSpc>
            </a:pPr>
            <a:r>
              <a:rPr lang="en-US" sz="6800">
                <a:solidFill>
                  <a:srgbClr val="FFFFFF"/>
                </a:solidFill>
                <a:latin typeface="Childos Arabic"/>
                <a:ea typeface="Childos Arabic"/>
                <a:cs typeface="Childos Arabic"/>
                <a:sym typeface="Childos Arabic"/>
              </a:rPr>
              <a:t>Content CCQ Programme Goals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a:off x="3049329" y="2137444"/>
            <a:ext cx="13006129" cy="7120856"/>
          </a:xfrm>
          <a:custGeom>
            <a:avLst/>
            <a:gdLst/>
            <a:ahLst/>
            <a:cxnLst/>
            <a:rect l="l" t="t" r="r" b="b"/>
            <a:pathLst>
              <a:path w="13006129" h="7120856">
                <a:moveTo>
                  <a:pt x="0" y="0"/>
                </a:moveTo>
                <a:lnTo>
                  <a:pt x="13006129" y="0"/>
                </a:lnTo>
                <a:lnTo>
                  <a:pt x="13006129" y="7120856"/>
                </a:lnTo>
                <a:lnTo>
                  <a:pt x="0" y="712085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286057" y="-18938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4960708" y="-829908"/>
            <a:ext cx="3327292" cy="3315193"/>
          </a:xfrm>
          <a:custGeom>
            <a:avLst/>
            <a:gdLst/>
            <a:ahLst/>
            <a:cxnLst/>
            <a:rect l="l" t="t" r="r" b="b"/>
            <a:pathLst>
              <a:path w="3327292" h="3315193">
                <a:moveTo>
                  <a:pt x="0" y="0"/>
                </a:moveTo>
                <a:lnTo>
                  <a:pt x="3327292" y="0"/>
                </a:lnTo>
                <a:lnTo>
                  <a:pt x="3327292" y="3315193"/>
                </a:lnTo>
                <a:lnTo>
                  <a:pt x="0" y="331519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776630" y="6987876"/>
            <a:ext cx="2937114" cy="2926433"/>
          </a:xfrm>
          <a:custGeom>
            <a:avLst/>
            <a:gdLst/>
            <a:ahLst/>
            <a:cxnLst/>
            <a:rect l="l" t="t" r="r" b="b"/>
            <a:pathLst>
              <a:path w="2937114" h="2926433">
                <a:moveTo>
                  <a:pt x="0" y="0"/>
                </a:moveTo>
                <a:lnTo>
                  <a:pt x="2937113" y="0"/>
                </a:lnTo>
                <a:lnTo>
                  <a:pt x="2937113" y="2926433"/>
                </a:lnTo>
                <a:lnTo>
                  <a:pt x="0" y="29264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TextBox 7"/>
          <p:cNvSpPr txBox="1"/>
          <p:nvPr/>
        </p:nvSpPr>
        <p:spPr>
          <a:xfrm>
            <a:off x="4077499" y="3409346"/>
            <a:ext cx="10635398" cy="6791325"/>
          </a:xfrm>
          <a:prstGeom prst="rect">
            <a:avLst/>
          </a:prstGeom>
        </p:spPr>
        <p:txBody>
          <a:bodyPr lIns="0" tIns="0" rIns="0" bIns="0" rtlCol="0" anchor="t">
            <a:spAutoFit/>
          </a:bodyPr>
          <a:lstStyle/>
          <a:p>
            <a:pPr algn="ctr">
              <a:lnSpc>
                <a:spcPts val="7500"/>
              </a:lnSpc>
            </a:pPr>
            <a:r>
              <a:rPr lang="en-US" sz="7500" spc="37">
                <a:solidFill>
                  <a:srgbClr val="490839"/>
                </a:solidFill>
                <a:latin typeface="Childos Arabic"/>
                <a:ea typeface="Childos Arabic"/>
                <a:cs typeface="Childos Arabic"/>
                <a:sym typeface="Childos Arabic"/>
              </a:rPr>
              <a:t>1. Take turns speaking.</a:t>
            </a:r>
          </a:p>
          <a:p>
            <a:pPr algn="ctr">
              <a:lnSpc>
                <a:spcPts val="7500"/>
              </a:lnSpc>
            </a:pPr>
            <a:r>
              <a:rPr lang="en-US" sz="7500" spc="37">
                <a:solidFill>
                  <a:srgbClr val="490839"/>
                </a:solidFill>
                <a:latin typeface="Childos Arabic"/>
                <a:ea typeface="Childos Arabic"/>
                <a:cs typeface="Childos Arabic"/>
                <a:sym typeface="Childos Arabic"/>
              </a:rPr>
              <a:t>2. Listen when others talk.</a:t>
            </a:r>
          </a:p>
          <a:p>
            <a:pPr algn="ctr">
              <a:lnSpc>
                <a:spcPts val="7500"/>
              </a:lnSpc>
            </a:pPr>
            <a:r>
              <a:rPr lang="en-US" sz="7500" spc="37">
                <a:solidFill>
                  <a:srgbClr val="490839"/>
                </a:solidFill>
                <a:latin typeface="Childos Arabic"/>
                <a:ea typeface="Childos Arabic"/>
                <a:cs typeface="Childos Arabic"/>
                <a:sym typeface="Childos Arabic"/>
              </a:rPr>
              <a:t>3. Use the right words when talking about the body.</a:t>
            </a:r>
          </a:p>
          <a:p>
            <a:pPr algn="ctr">
              <a:lnSpc>
                <a:spcPts val="7500"/>
              </a:lnSpc>
            </a:pPr>
            <a:endParaRPr lang="en-US" sz="7500" spc="37">
              <a:solidFill>
                <a:srgbClr val="490839"/>
              </a:solidFill>
              <a:latin typeface="Childos Arabic"/>
              <a:ea typeface="Childos Arabic"/>
              <a:cs typeface="Childos Arabic"/>
              <a:sym typeface="Childos Arabic"/>
            </a:endParaRPr>
          </a:p>
          <a:p>
            <a:pPr algn="ctr">
              <a:lnSpc>
                <a:spcPts val="7500"/>
              </a:lnSpc>
            </a:pPr>
            <a:endParaRPr lang="en-US" sz="7500" spc="37">
              <a:solidFill>
                <a:srgbClr val="490839"/>
              </a:solidFill>
              <a:latin typeface="Childos Arabic"/>
              <a:ea typeface="Childos Arabic"/>
              <a:cs typeface="Childos Arabic"/>
              <a:sym typeface="Childos Arabic"/>
            </a:endParaRPr>
          </a:p>
        </p:txBody>
      </p:sp>
      <p:sp>
        <p:nvSpPr>
          <p:cNvPr id="8" name="TextBox 8"/>
          <p:cNvSpPr txBox="1"/>
          <p:nvPr/>
        </p:nvSpPr>
        <p:spPr>
          <a:xfrm>
            <a:off x="4077499" y="928059"/>
            <a:ext cx="10133002" cy="2028825"/>
          </a:xfrm>
          <a:prstGeom prst="rect">
            <a:avLst/>
          </a:prstGeom>
        </p:spPr>
        <p:txBody>
          <a:bodyPr lIns="0" tIns="0" rIns="0" bIns="0" rtlCol="0" anchor="t">
            <a:spAutoFit/>
          </a:bodyPr>
          <a:lstStyle/>
          <a:p>
            <a:pPr algn="ctr">
              <a:lnSpc>
                <a:spcPts val="7500"/>
              </a:lnSpc>
            </a:pPr>
            <a:r>
              <a:rPr lang="en-US" sz="7500">
                <a:solidFill>
                  <a:srgbClr val="FEFEFE"/>
                </a:solidFill>
                <a:latin typeface="Childos Arabic"/>
                <a:ea typeface="Childos Arabic"/>
                <a:cs typeface="Childos Arabic"/>
                <a:sym typeface="Childos Arabic"/>
              </a:rPr>
              <a:t>The Rules For the Class</a:t>
            </a:r>
          </a:p>
          <a:p>
            <a:pPr algn="ctr">
              <a:lnSpc>
                <a:spcPts val="7500"/>
              </a:lnSpc>
            </a:pPr>
            <a:endParaRPr lang="en-US" sz="7500">
              <a:solidFill>
                <a:srgbClr val="FEFEFE"/>
              </a:solidFill>
              <a:latin typeface="Childos Arabic"/>
              <a:ea typeface="Childos Arabic"/>
              <a:cs typeface="Childos Arabic"/>
              <a:sym typeface="Childos Arabic"/>
            </a:endParaRPr>
          </a:p>
        </p:txBody>
      </p:sp>
      <p:sp>
        <p:nvSpPr>
          <p:cNvPr id="9" name="Freeform 9"/>
          <p:cNvSpPr/>
          <p:nvPr/>
        </p:nvSpPr>
        <p:spPr>
          <a:xfrm>
            <a:off x="2153169" y="6186406"/>
            <a:ext cx="3121149" cy="4529373"/>
          </a:xfrm>
          <a:custGeom>
            <a:avLst/>
            <a:gdLst/>
            <a:ahLst/>
            <a:cxnLst/>
            <a:rect l="l" t="t" r="r" b="b"/>
            <a:pathLst>
              <a:path w="3121149" h="4529373">
                <a:moveTo>
                  <a:pt x="0" y="0"/>
                </a:moveTo>
                <a:lnTo>
                  <a:pt x="3121149" y="0"/>
                </a:lnTo>
                <a:lnTo>
                  <a:pt x="3121149" y="4529373"/>
                </a:lnTo>
                <a:lnTo>
                  <a:pt x="0" y="452937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10" name="Freeform 10"/>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3"/>
            <a:stretch>
              <a:fillRect/>
            </a:stretch>
          </a:blipFill>
        </p:spPr>
        <p:txBody>
          <a:bodyPr/>
          <a:lstStyle/>
          <a:p>
            <a:endParaRPr lang="en-CA"/>
          </a:p>
        </p:txBody>
      </p:sp>
      <p:sp>
        <p:nvSpPr>
          <p:cNvPr id="11" name="TextBox 11"/>
          <p:cNvSpPr txBox="1"/>
          <p:nvPr/>
        </p:nvSpPr>
        <p:spPr>
          <a:xfrm>
            <a:off x="4656285" y="9208822"/>
            <a:ext cx="10450592" cy="705487"/>
          </a:xfrm>
          <a:prstGeom prst="rect">
            <a:avLst/>
          </a:prstGeom>
        </p:spPr>
        <p:txBody>
          <a:bodyPr lIns="0" tIns="0" rIns="0" bIns="0" rtlCol="0" anchor="t">
            <a:spAutoFit/>
          </a:bodyPr>
          <a:lstStyle/>
          <a:p>
            <a:pPr algn="ctr">
              <a:lnSpc>
                <a:spcPts val="4900"/>
              </a:lnSpc>
            </a:pPr>
            <a:r>
              <a:rPr lang="en-US" sz="4900">
                <a:solidFill>
                  <a:srgbClr val="FFFFFF"/>
                </a:solidFill>
                <a:latin typeface="Childos Arabic"/>
                <a:ea typeface="Childos Arabic"/>
                <a:cs typeface="Childos Arabic"/>
                <a:sym typeface="Childos Arabic"/>
              </a:rPr>
              <a:t>Any questions about these rules?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178435" y="2772174"/>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rot="-3486">
            <a:off x="5419649" y="4616176"/>
            <a:ext cx="7448560" cy="1803401"/>
          </a:xfrm>
          <a:prstGeom prst="rect">
            <a:avLst/>
          </a:prstGeom>
        </p:spPr>
        <p:txBody>
          <a:bodyPr lIns="0" tIns="0" rIns="0" bIns="0" rtlCol="0" anchor="t">
            <a:spAutoFit/>
          </a:bodyPr>
          <a:lstStyle/>
          <a:p>
            <a:pPr algn="ctr">
              <a:lnSpc>
                <a:spcPts val="13999"/>
              </a:lnSpc>
              <a:spcBef>
                <a:spcPct val="0"/>
              </a:spcBef>
            </a:pPr>
            <a:r>
              <a:rPr lang="en-US" sz="9999" spc="49">
                <a:solidFill>
                  <a:srgbClr val="310728"/>
                </a:solidFill>
                <a:latin typeface="Childos Arabic"/>
                <a:ea typeface="Childos Arabic"/>
                <a:cs typeface="Childos Arabic"/>
                <a:sym typeface="Childos Arabic"/>
              </a:rPr>
              <a:t>Gender</a:t>
            </a:r>
          </a:p>
        </p:txBody>
      </p:sp>
      <p:sp>
        <p:nvSpPr>
          <p:cNvPr id="5" name="Freeform 5"/>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425037" y="7907602"/>
            <a:ext cx="3204646" cy="3192993"/>
          </a:xfrm>
          <a:custGeom>
            <a:avLst/>
            <a:gdLst/>
            <a:ahLst/>
            <a:cxnLst/>
            <a:rect l="l" t="t" r="r" b="b"/>
            <a:pathLst>
              <a:path w="3204646" h="3192993">
                <a:moveTo>
                  <a:pt x="0" y="0"/>
                </a:moveTo>
                <a:lnTo>
                  <a:pt x="3204646" y="0"/>
                </a:lnTo>
                <a:lnTo>
                  <a:pt x="3204646" y="3192993"/>
                </a:lnTo>
                <a:lnTo>
                  <a:pt x="0" y="319299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Freeform 8"/>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rot="-5400000">
            <a:off x="-5189213" y="3006568"/>
            <a:ext cx="13454033" cy="2764192"/>
          </a:xfrm>
          <a:custGeom>
            <a:avLst/>
            <a:gdLst/>
            <a:ahLst/>
            <a:cxnLst/>
            <a:rect l="l" t="t" r="r" b="b"/>
            <a:pathLst>
              <a:path w="13454033" h="2764192">
                <a:moveTo>
                  <a:pt x="0" y="0"/>
                </a:moveTo>
                <a:lnTo>
                  <a:pt x="13454033" y="0"/>
                </a:lnTo>
                <a:lnTo>
                  <a:pt x="13454033" y="2764192"/>
                </a:lnTo>
                <a:lnTo>
                  <a:pt x="0" y="27641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6168749" y="3385136"/>
            <a:ext cx="13719654" cy="2818765"/>
          </a:xfrm>
          <a:custGeom>
            <a:avLst/>
            <a:gdLst/>
            <a:ahLst/>
            <a:cxnLst/>
            <a:rect l="l" t="t" r="r" b="b"/>
            <a:pathLst>
              <a:path w="13719654" h="2818765">
                <a:moveTo>
                  <a:pt x="0" y="0"/>
                </a:moveTo>
                <a:lnTo>
                  <a:pt x="13719653" y="0"/>
                </a:lnTo>
                <a:lnTo>
                  <a:pt x="13719653" y="2818765"/>
                </a:lnTo>
                <a:lnTo>
                  <a:pt x="0" y="28187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3235089" y="1559863"/>
            <a:ext cx="11816095" cy="6469312"/>
          </a:xfrm>
          <a:custGeom>
            <a:avLst/>
            <a:gdLst/>
            <a:ahLst/>
            <a:cxnLst/>
            <a:rect l="l" t="t" r="r" b="b"/>
            <a:pathLst>
              <a:path w="11816095" h="6469312">
                <a:moveTo>
                  <a:pt x="0" y="0"/>
                </a:moveTo>
                <a:lnTo>
                  <a:pt x="11816094" y="0"/>
                </a:lnTo>
                <a:lnTo>
                  <a:pt x="11816094" y="6469312"/>
                </a:lnTo>
                <a:lnTo>
                  <a:pt x="0" y="646931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a:off x="4000762" y="2655600"/>
            <a:ext cx="10635398" cy="3089910"/>
          </a:xfrm>
          <a:prstGeom prst="rect">
            <a:avLst/>
          </a:prstGeom>
        </p:spPr>
        <p:txBody>
          <a:bodyPr lIns="0" tIns="0" rIns="0" bIns="0" rtlCol="0" anchor="t">
            <a:spAutoFit/>
          </a:bodyPr>
          <a:lstStyle/>
          <a:p>
            <a:pPr algn="ctr">
              <a:lnSpc>
                <a:spcPts val="6399"/>
              </a:lnSpc>
            </a:pPr>
            <a:r>
              <a:rPr lang="en-US" sz="6399">
                <a:solidFill>
                  <a:srgbClr val="490839"/>
                </a:solidFill>
                <a:latin typeface="Childos Arabic"/>
                <a:ea typeface="Childos Arabic"/>
                <a:cs typeface="Childos Arabic"/>
                <a:sym typeface="Childos Arabic"/>
              </a:rPr>
              <a:t>What is gender?</a:t>
            </a:r>
          </a:p>
          <a:p>
            <a:pPr algn="ctr">
              <a:lnSpc>
                <a:spcPts val="4399"/>
              </a:lnSpc>
            </a:pPr>
            <a:endParaRPr lang="en-US" sz="6399">
              <a:solidFill>
                <a:srgbClr val="490839"/>
              </a:solidFill>
              <a:latin typeface="Childos Arabic"/>
              <a:ea typeface="Childos Arabic"/>
              <a:cs typeface="Childos Arabic"/>
              <a:sym typeface="Childos Arabic"/>
            </a:endParaRPr>
          </a:p>
          <a:p>
            <a:pPr algn="ctr">
              <a:lnSpc>
                <a:spcPts val="4399"/>
              </a:lnSpc>
            </a:pPr>
            <a:r>
              <a:rPr lang="en-US" sz="4399">
                <a:solidFill>
                  <a:srgbClr val="490839"/>
                </a:solidFill>
                <a:latin typeface="Childos Arabic"/>
                <a:ea typeface="Childos Arabic"/>
                <a:cs typeface="Childos Arabic"/>
                <a:sym typeface="Childos Arabic"/>
              </a:rPr>
              <a:t>Gender is the roles, behaviours, and expressions of boys, girls, and gender-diverse people.</a:t>
            </a:r>
          </a:p>
        </p:txBody>
      </p:sp>
      <p:sp>
        <p:nvSpPr>
          <p:cNvPr id="6" name="Freeform 6"/>
          <p:cNvSpPr/>
          <p:nvPr/>
        </p:nvSpPr>
        <p:spPr>
          <a:xfrm rot="2571963">
            <a:off x="7996075" y="407369"/>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7" name="Freeform 7"/>
          <p:cNvSpPr/>
          <p:nvPr/>
        </p:nvSpPr>
        <p:spPr>
          <a:xfrm rot="-5400000">
            <a:off x="10021452" y="3412423"/>
            <a:ext cx="13454033" cy="2764192"/>
          </a:xfrm>
          <a:custGeom>
            <a:avLst/>
            <a:gdLst/>
            <a:ahLst/>
            <a:cxnLst/>
            <a:rect l="l" t="t" r="r" b="b"/>
            <a:pathLst>
              <a:path w="13454033" h="2764192">
                <a:moveTo>
                  <a:pt x="0" y="0"/>
                </a:moveTo>
                <a:lnTo>
                  <a:pt x="13454033" y="0"/>
                </a:lnTo>
                <a:lnTo>
                  <a:pt x="13454033" y="2764192"/>
                </a:lnTo>
                <a:lnTo>
                  <a:pt x="0" y="27641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8" name="Freeform 8"/>
          <p:cNvSpPr/>
          <p:nvPr/>
        </p:nvSpPr>
        <p:spPr>
          <a:xfrm rot="-5400000">
            <a:off x="10735078" y="3734117"/>
            <a:ext cx="13719654" cy="2818765"/>
          </a:xfrm>
          <a:custGeom>
            <a:avLst/>
            <a:gdLst/>
            <a:ahLst/>
            <a:cxnLst/>
            <a:rect l="l" t="t" r="r" b="b"/>
            <a:pathLst>
              <a:path w="13719654" h="2818765">
                <a:moveTo>
                  <a:pt x="0" y="0"/>
                </a:moveTo>
                <a:lnTo>
                  <a:pt x="13719654" y="0"/>
                </a:lnTo>
                <a:lnTo>
                  <a:pt x="13719654" y="2818766"/>
                </a:lnTo>
                <a:lnTo>
                  <a:pt x="0" y="28187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9" name="Freeform 9"/>
          <p:cNvSpPr/>
          <p:nvPr/>
        </p:nvSpPr>
        <p:spPr>
          <a:xfrm>
            <a:off x="7881640" y="5837298"/>
            <a:ext cx="2873642" cy="3421002"/>
          </a:xfrm>
          <a:custGeom>
            <a:avLst/>
            <a:gdLst/>
            <a:ahLst/>
            <a:cxnLst/>
            <a:rect l="l" t="t" r="r" b="b"/>
            <a:pathLst>
              <a:path w="2873642" h="3421002">
                <a:moveTo>
                  <a:pt x="0" y="0"/>
                </a:moveTo>
                <a:lnTo>
                  <a:pt x="2873642" y="0"/>
                </a:lnTo>
                <a:lnTo>
                  <a:pt x="2873642" y="3421002"/>
                </a:lnTo>
                <a:lnTo>
                  <a:pt x="0" y="342100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10" name="Freeform 10"/>
          <p:cNvSpPr/>
          <p:nvPr/>
        </p:nvSpPr>
        <p:spPr>
          <a:xfrm>
            <a:off x="14105015" y="8601632"/>
            <a:ext cx="4025549" cy="1313335"/>
          </a:xfrm>
          <a:custGeom>
            <a:avLst/>
            <a:gdLst/>
            <a:ahLst/>
            <a:cxnLst/>
            <a:rect l="l" t="t" r="r" b="b"/>
            <a:pathLst>
              <a:path w="4025549" h="1313335">
                <a:moveTo>
                  <a:pt x="0" y="0"/>
                </a:moveTo>
                <a:lnTo>
                  <a:pt x="4025549" y="0"/>
                </a:lnTo>
                <a:lnTo>
                  <a:pt x="4025549" y="1313336"/>
                </a:lnTo>
                <a:lnTo>
                  <a:pt x="0" y="1313336"/>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B1261"/>
        </a:solidFill>
        <a:effectLst/>
      </p:bgPr>
    </p:bg>
    <p:spTree>
      <p:nvGrpSpPr>
        <p:cNvPr id="1" name=""/>
        <p:cNvGrpSpPr/>
        <p:nvPr/>
      </p:nvGrpSpPr>
      <p:grpSpPr>
        <a:xfrm>
          <a:off x="0" y="0"/>
          <a:ext cx="0" cy="0"/>
          <a:chOff x="0" y="0"/>
          <a:chExt cx="0" cy="0"/>
        </a:xfrm>
      </p:grpSpPr>
      <p:sp>
        <p:nvSpPr>
          <p:cNvPr id="2" name="TextBox 2"/>
          <p:cNvSpPr txBox="1"/>
          <p:nvPr/>
        </p:nvSpPr>
        <p:spPr>
          <a:xfrm>
            <a:off x="1554581" y="450849"/>
            <a:ext cx="16733419" cy="577851"/>
          </a:xfrm>
          <a:prstGeom prst="rect">
            <a:avLst/>
          </a:prstGeom>
        </p:spPr>
        <p:txBody>
          <a:bodyPr lIns="0" tIns="0" rIns="0" bIns="0" rtlCol="0" anchor="t">
            <a:spAutoFit/>
          </a:bodyPr>
          <a:lstStyle/>
          <a:p>
            <a:pPr algn="ctr">
              <a:lnSpc>
                <a:spcPts val="4000"/>
              </a:lnSpc>
              <a:spcBef>
                <a:spcPct val="0"/>
              </a:spcBef>
            </a:pPr>
            <a:r>
              <a:rPr lang="en-US" sz="4000" b="1">
                <a:solidFill>
                  <a:srgbClr val="FEFEFE"/>
                </a:solidFill>
                <a:latin typeface="Childos Arabic Bold"/>
                <a:ea typeface="Childos Arabic Bold"/>
                <a:cs typeface="Childos Arabic Bold"/>
                <a:sym typeface="Childos Arabic Bold"/>
              </a:rPr>
              <a:t>THERE ARE DIFFERENT WAYS PEOPLE IDENTIFY WITH GENDER</a:t>
            </a:r>
          </a:p>
        </p:txBody>
      </p:sp>
      <p:sp>
        <p:nvSpPr>
          <p:cNvPr id="3" name="Freeform 3"/>
          <p:cNvSpPr/>
          <p:nvPr/>
        </p:nvSpPr>
        <p:spPr>
          <a:xfrm>
            <a:off x="1433518" y="1199338"/>
            <a:ext cx="16054764" cy="8789983"/>
          </a:xfrm>
          <a:custGeom>
            <a:avLst/>
            <a:gdLst/>
            <a:ahLst/>
            <a:cxnLst/>
            <a:rect l="l" t="t" r="r" b="b"/>
            <a:pathLst>
              <a:path w="16054764" h="8789983">
                <a:moveTo>
                  <a:pt x="0" y="0"/>
                </a:moveTo>
                <a:lnTo>
                  <a:pt x="16054763" y="0"/>
                </a:lnTo>
                <a:lnTo>
                  <a:pt x="16054763" y="8789983"/>
                </a:lnTo>
                <a:lnTo>
                  <a:pt x="0" y="87899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TextBox 4"/>
          <p:cNvSpPr txBox="1"/>
          <p:nvPr/>
        </p:nvSpPr>
        <p:spPr>
          <a:xfrm>
            <a:off x="2374962" y="2397235"/>
            <a:ext cx="13538077" cy="7129593"/>
          </a:xfrm>
          <a:prstGeom prst="rect">
            <a:avLst/>
          </a:prstGeom>
        </p:spPr>
        <p:txBody>
          <a:bodyPr lIns="0" tIns="0" rIns="0" bIns="0" rtlCol="0" anchor="t">
            <a:spAutoFit/>
          </a:bodyPr>
          <a:lstStyle/>
          <a:p>
            <a:pPr algn="ctr">
              <a:lnSpc>
                <a:spcPts val="4317"/>
              </a:lnSpc>
            </a:pPr>
            <a:r>
              <a:rPr lang="en-US" sz="4317" b="1">
                <a:solidFill>
                  <a:srgbClr val="000000"/>
                </a:solidFill>
                <a:latin typeface="Childos Arabic Bold"/>
                <a:ea typeface="Childos Arabic Bold"/>
                <a:cs typeface="Childos Arabic Bold"/>
                <a:sym typeface="Childos Arabic Bold"/>
              </a:rPr>
              <a:t>Cisgender</a:t>
            </a:r>
            <a:r>
              <a:rPr lang="en-US" sz="4317">
                <a:solidFill>
                  <a:srgbClr val="000000"/>
                </a:solidFill>
                <a:latin typeface="Childos Arabic"/>
                <a:ea typeface="Childos Arabic"/>
                <a:cs typeface="Childos Arabic"/>
                <a:sym typeface="Childos Arabic"/>
              </a:rPr>
              <a:t>: Someone who is the same gender as the one they were given at birth. </a:t>
            </a:r>
          </a:p>
          <a:p>
            <a:pPr algn="ctr">
              <a:lnSpc>
                <a:spcPts val="4317"/>
              </a:lnSpc>
            </a:pPr>
            <a:endParaRPr lang="en-US" sz="4317">
              <a:solidFill>
                <a:srgbClr val="000000"/>
              </a:solidFill>
              <a:latin typeface="Childos Arabic"/>
              <a:ea typeface="Childos Arabic"/>
              <a:cs typeface="Childos Arabic"/>
              <a:sym typeface="Childos Arabic"/>
            </a:endParaRPr>
          </a:p>
          <a:p>
            <a:pPr algn="ctr">
              <a:lnSpc>
                <a:spcPts val="4317"/>
              </a:lnSpc>
              <a:spcBef>
                <a:spcPct val="0"/>
              </a:spcBef>
            </a:pPr>
            <a:r>
              <a:rPr lang="en-US" sz="4317" b="1">
                <a:solidFill>
                  <a:srgbClr val="000000"/>
                </a:solidFill>
                <a:latin typeface="Childos Arabic Bold"/>
                <a:ea typeface="Childos Arabic Bold"/>
                <a:cs typeface="Childos Arabic Bold"/>
                <a:sym typeface="Childos Arabic Bold"/>
              </a:rPr>
              <a:t>Non-Binary</a:t>
            </a:r>
            <a:r>
              <a:rPr lang="en-US" sz="4317">
                <a:solidFill>
                  <a:srgbClr val="000000"/>
                </a:solidFill>
                <a:latin typeface="Childos Arabic"/>
                <a:ea typeface="Childos Arabic"/>
                <a:cs typeface="Childos Arabic"/>
                <a:sym typeface="Childos Arabic"/>
              </a:rPr>
              <a:t>: Someone who might feel like a mix of genders, or that they have no gender at all.</a:t>
            </a:r>
          </a:p>
          <a:p>
            <a:pPr algn="ctr">
              <a:lnSpc>
                <a:spcPts val="4317"/>
              </a:lnSpc>
              <a:spcBef>
                <a:spcPct val="0"/>
              </a:spcBef>
            </a:pPr>
            <a:endParaRPr lang="en-US" sz="4317">
              <a:solidFill>
                <a:srgbClr val="000000"/>
              </a:solidFill>
              <a:latin typeface="Childos Arabic"/>
              <a:ea typeface="Childos Arabic"/>
              <a:cs typeface="Childos Arabic"/>
              <a:sym typeface="Childos Arabic"/>
            </a:endParaRPr>
          </a:p>
          <a:p>
            <a:pPr algn="ctr">
              <a:lnSpc>
                <a:spcPts val="4317"/>
              </a:lnSpc>
              <a:spcBef>
                <a:spcPct val="0"/>
              </a:spcBef>
            </a:pPr>
            <a:r>
              <a:rPr lang="en-US" sz="4317" b="1">
                <a:solidFill>
                  <a:srgbClr val="000000"/>
                </a:solidFill>
                <a:latin typeface="Childos Arabic Bold"/>
                <a:ea typeface="Childos Arabic Bold"/>
                <a:cs typeface="Childos Arabic Bold"/>
                <a:sym typeface="Childos Arabic Bold"/>
              </a:rPr>
              <a:t>Transgender</a:t>
            </a:r>
            <a:r>
              <a:rPr lang="en-US" sz="4317">
                <a:solidFill>
                  <a:srgbClr val="000000"/>
                </a:solidFill>
                <a:latin typeface="Childos Arabic"/>
                <a:ea typeface="Childos Arabic"/>
                <a:cs typeface="Childos Arabic"/>
                <a:sym typeface="Childos Arabic"/>
              </a:rPr>
              <a:t>: Someone who sees themselves as a different gender from the one they were given at birth.</a:t>
            </a:r>
          </a:p>
          <a:p>
            <a:pPr algn="ctr">
              <a:lnSpc>
                <a:spcPts val="4317"/>
              </a:lnSpc>
              <a:spcBef>
                <a:spcPct val="0"/>
              </a:spcBef>
            </a:pPr>
            <a:endParaRPr lang="en-US" sz="4317">
              <a:solidFill>
                <a:srgbClr val="000000"/>
              </a:solidFill>
              <a:latin typeface="Childos Arabic"/>
              <a:ea typeface="Childos Arabic"/>
              <a:cs typeface="Childos Arabic"/>
              <a:sym typeface="Childos Arabic"/>
            </a:endParaRPr>
          </a:p>
          <a:p>
            <a:pPr algn="ctr">
              <a:lnSpc>
                <a:spcPts val="4317"/>
              </a:lnSpc>
              <a:spcBef>
                <a:spcPct val="0"/>
              </a:spcBef>
            </a:pPr>
            <a:r>
              <a:rPr lang="en-US" sz="4317" b="1">
                <a:solidFill>
                  <a:srgbClr val="000000"/>
                </a:solidFill>
                <a:latin typeface="Childos Arabic Bold"/>
                <a:ea typeface="Childos Arabic Bold"/>
                <a:cs typeface="Childos Arabic Bold"/>
                <a:sym typeface="Childos Arabic Bold"/>
              </a:rPr>
              <a:t>Two-Spirit</a:t>
            </a:r>
            <a:r>
              <a:rPr lang="en-US" sz="4317">
                <a:solidFill>
                  <a:srgbClr val="000000"/>
                </a:solidFill>
                <a:latin typeface="Childos Arabic"/>
                <a:ea typeface="Childos Arabic"/>
                <a:cs typeface="Childos Arabic"/>
                <a:sym typeface="Childos Arabic"/>
              </a:rPr>
              <a:t>: A person whose gender is fluid and has both a boy and a girl spirit. This term can be used to describe someone's gender as well as their attraction to other people.</a:t>
            </a:r>
          </a:p>
        </p:txBody>
      </p:sp>
      <p:sp>
        <p:nvSpPr>
          <p:cNvPr id="5" name="Freeform 5"/>
          <p:cNvSpPr/>
          <p:nvPr/>
        </p:nvSpPr>
        <p:spPr>
          <a:xfrm>
            <a:off x="16410855" y="163772"/>
            <a:ext cx="4406751" cy="4390727"/>
          </a:xfrm>
          <a:custGeom>
            <a:avLst/>
            <a:gdLst/>
            <a:ahLst/>
            <a:cxnLst/>
            <a:rect l="l" t="t" r="r" b="b"/>
            <a:pathLst>
              <a:path w="4406751" h="4390727">
                <a:moveTo>
                  <a:pt x="0" y="0"/>
                </a:moveTo>
                <a:lnTo>
                  <a:pt x="4406751" y="0"/>
                </a:lnTo>
                <a:lnTo>
                  <a:pt x="4406751" y="4390726"/>
                </a:lnTo>
                <a:lnTo>
                  <a:pt x="0" y="43907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181100" y="3588962"/>
            <a:ext cx="1135114" cy="1706938"/>
          </a:xfrm>
          <a:custGeom>
            <a:avLst/>
            <a:gdLst/>
            <a:ahLst/>
            <a:cxnLst/>
            <a:rect l="l" t="t" r="r" b="b"/>
            <a:pathLst>
              <a:path w="1135114" h="1706938">
                <a:moveTo>
                  <a:pt x="0" y="0"/>
                </a:moveTo>
                <a:lnTo>
                  <a:pt x="1135114" y="0"/>
                </a:lnTo>
                <a:lnTo>
                  <a:pt x="1135114" y="1706938"/>
                </a:lnTo>
                <a:lnTo>
                  <a:pt x="0" y="170693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5738207" y="1351738"/>
            <a:ext cx="917316" cy="1317509"/>
          </a:xfrm>
          <a:custGeom>
            <a:avLst/>
            <a:gdLst/>
            <a:ahLst/>
            <a:cxnLst/>
            <a:rect l="l" t="t" r="r" b="b"/>
            <a:pathLst>
              <a:path w="917316" h="1317509">
                <a:moveTo>
                  <a:pt x="0" y="0"/>
                </a:moveTo>
                <a:lnTo>
                  <a:pt x="917316" y="0"/>
                </a:lnTo>
                <a:lnTo>
                  <a:pt x="917316" y="1317510"/>
                </a:lnTo>
                <a:lnTo>
                  <a:pt x="0" y="13175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16563255" y="2511535"/>
            <a:ext cx="1077426" cy="1077426"/>
          </a:xfrm>
          <a:custGeom>
            <a:avLst/>
            <a:gdLst/>
            <a:ahLst/>
            <a:cxnLst/>
            <a:rect l="l" t="t" r="r" b="b"/>
            <a:pathLst>
              <a:path w="1077426" h="1077426">
                <a:moveTo>
                  <a:pt x="0" y="0"/>
                </a:moveTo>
                <a:lnTo>
                  <a:pt x="1077426" y="0"/>
                </a:lnTo>
                <a:lnTo>
                  <a:pt x="1077426" y="1077427"/>
                </a:lnTo>
                <a:lnTo>
                  <a:pt x="0" y="107742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16065438" y="5527800"/>
            <a:ext cx="1180169" cy="1421890"/>
          </a:xfrm>
          <a:custGeom>
            <a:avLst/>
            <a:gdLst/>
            <a:ahLst/>
            <a:cxnLst/>
            <a:rect l="l" t="t" r="r" b="b"/>
            <a:pathLst>
              <a:path w="1180169" h="1421890">
                <a:moveTo>
                  <a:pt x="0" y="0"/>
                </a:moveTo>
                <a:lnTo>
                  <a:pt x="1180169" y="0"/>
                </a:lnTo>
                <a:lnTo>
                  <a:pt x="1180169" y="1421890"/>
                </a:lnTo>
                <a:lnTo>
                  <a:pt x="0" y="14218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Freeform 10"/>
          <p:cNvSpPr/>
          <p:nvPr/>
        </p:nvSpPr>
        <p:spPr>
          <a:xfrm>
            <a:off x="431395" y="6826696"/>
            <a:ext cx="2004246" cy="2009519"/>
          </a:xfrm>
          <a:custGeom>
            <a:avLst/>
            <a:gdLst/>
            <a:ahLst/>
            <a:cxnLst/>
            <a:rect l="l" t="t" r="r" b="b"/>
            <a:pathLst>
              <a:path w="2004246" h="2009519">
                <a:moveTo>
                  <a:pt x="0" y="0"/>
                </a:moveTo>
                <a:lnTo>
                  <a:pt x="2004246" y="0"/>
                </a:lnTo>
                <a:lnTo>
                  <a:pt x="2004246" y="2009519"/>
                </a:lnTo>
                <a:lnTo>
                  <a:pt x="0" y="2009519"/>
                </a:lnTo>
                <a:lnTo>
                  <a:pt x="0" y="0"/>
                </a:lnTo>
                <a:close/>
              </a:path>
            </a:pathLst>
          </a:custGeom>
          <a:blipFill>
            <a:blip r:embed="rId14"/>
            <a:stretch>
              <a:fillRect l="-4068" t="-7040" r="-9765" b="-8116"/>
            </a:stretch>
          </a:blipFill>
        </p:spPr>
        <p:txBody>
          <a:bodyPr/>
          <a:lstStyle/>
          <a:p>
            <a:endParaRPr lang="en-CA"/>
          </a:p>
        </p:txBody>
      </p:sp>
      <p:sp>
        <p:nvSpPr>
          <p:cNvPr id="11" name="Freeform 11"/>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5"/>
            <a:stretch>
              <a:fillRect/>
            </a:stretch>
          </a:blipFill>
        </p:spPr>
        <p:txBody>
          <a:bodyPr/>
          <a:lstStyle/>
          <a:p>
            <a:endParaRPr lang="en-C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91E3E"/>
        </a:solidFill>
        <a:effectLst/>
      </p:bgPr>
    </p:bg>
    <p:spTree>
      <p:nvGrpSpPr>
        <p:cNvPr id="1" name=""/>
        <p:cNvGrpSpPr/>
        <p:nvPr/>
      </p:nvGrpSpPr>
      <p:grpSpPr>
        <a:xfrm>
          <a:off x="0" y="0"/>
          <a:ext cx="0" cy="0"/>
          <a:chOff x="0" y="0"/>
          <a:chExt cx="0" cy="0"/>
        </a:xfrm>
      </p:grpSpPr>
      <p:sp>
        <p:nvSpPr>
          <p:cNvPr id="2" name="Freeform 2"/>
          <p:cNvSpPr/>
          <p:nvPr/>
        </p:nvSpPr>
        <p:spPr>
          <a:xfrm>
            <a:off x="2797169" y="1908844"/>
            <a:ext cx="11816095" cy="6469312"/>
          </a:xfrm>
          <a:custGeom>
            <a:avLst/>
            <a:gdLst/>
            <a:ahLst/>
            <a:cxnLst/>
            <a:rect l="l" t="t" r="r" b="b"/>
            <a:pathLst>
              <a:path w="11816095" h="6469312">
                <a:moveTo>
                  <a:pt x="0" y="0"/>
                </a:moveTo>
                <a:lnTo>
                  <a:pt x="11816094" y="0"/>
                </a:lnTo>
                <a:lnTo>
                  <a:pt x="11816094" y="6469312"/>
                </a:lnTo>
                <a:lnTo>
                  <a:pt x="0" y="64693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809427" y="-2035757"/>
            <a:ext cx="4406751" cy="4390727"/>
          </a:xfrm>
          <a:custGeom>
            <a:avLst/>
            <a:gdLst/>
            <a:ahLst/>
            <a:cxnLst/>
            <a:rect l="l" t="t" r="r" b="b"/>
            <a:pathLst>
              <a:path w="4406751" h="4390727">
                <a:moveTo>
                  <a:pt x="0" y="0"/>
                </a:moveTo>
                <a:lnTo>
                  <a:pt x="4406751" y="0"/>
                </a:lnTo>
                <a:lnTo>
                  <a:pt x="4406751" y="4390727"/>
                </a:lnTo>
                <a:lnTo>
                  <a:pt x="0" y="43907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390093" y="7696628"/>
            <a:ext cx="4406751" cy="4390727"/>
          </a:xfrm>
          <a:custGeom>
            <a:avLst/>
            <a:gdLst/>
            <a:ahLst/>
            <a:cxnLst/>
            <a:rect l="l" t="t" r="r" b="b"/>
            <a:pathLst>
              <a:path w="4406751" h="4390727">
                <a:moveTo>
                  <a:pt x="0" y="0"/>
                </a:moveTo>
                <a:lnTo>
                  <a:pt x="4406751" y="0"/>
                </a:lnTo>
                <a:lnTo>
                  <a:pt x="4406751" y="4390727"/>
                </a:lnTo>
                <a:lnTo>
                  <a:pt x="0" y="43907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rot="1908393">
            <a:off x="12896704" y="262086"/>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rot="1977986">
            <a:off x="12661611" y="642735"/>
            <a:ext cx="7548972" cy="1550971"/>
          </a:xfrm>
          <a:custGeom>
            <a:avLst/>
            <a:gdLst/>
            <a:ahLst/>
            <a:cxnLst/>
            <a:rect l="l" t="t" r="r" b="b"/>
            <a:pathLst>
              <a:path w="7548972" h="1550971">
                <a:moveTo>
                  <a:pt x="0" y="0"/>
                </a:moveTo>
                <a:lnTo>
                  <a:pt x="7548973" y="0"/>
                </a:lnTo>
                <a:lnTo>
                  <a:pt x="7548973" y="1550970"/>
                </a:lnTo>
                <a:lnTo>
                  <a:pt x="0" y="155097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7" name="Freeform 7"/>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2"/>
            <a:stretch>
              <a:fillRect/>
            </a:stretch>
          </a:blipFill>
        </p:spPr>
        <p:txBody>
          <a:bodyPr/>
          <a:lstStyle/>
          <a:p>
            <a:endParaRPr lang="en-CA"/>
          </a:p>
        </p:txBody>
      </p:sp>
      <p:sp>
        <p:nvSpPr>
          <p:cNvPr id="8" name="Freeform 8"/>
          <p:cNvSpPr/>
          <p:nvPr/>
        </p:nvSpPr>
        <p:spPr>
          <a:xfrm>
            <a:off x="13637057" y="4353308"/>
            <a:ext cx="4428238" cy="3343320"/>
          </a:xfrm>
          <a:custGeom>
            <a:avLst/>
            <a:gdLst/>
            <a:ahLst/>
            <a:cxnLst/>
            <a:rect l="l" t="t" r="r" b="b"/>
            <a:pathLst>
              <a:path w="4428238" h="3343320">
                <a:moveTo>
                  <a:pt x="0" y="0"/>
                </a:moveTo>
                <a:lnTo>
                  <a:pt x="4428238" y="0"/>
                </a:lnTo>
                <a:lnTo>
                  <a:pt x="4428238" y="3343320"/>
                </a:lnTo>
                <a:lnTo>
                  <a:pt x="0" y="3343320"/>
                </a:lnTo>
                <a:lnTo>
                  <a:pt x="0" y="0"/>
                </a:lnTo>
                <a:close/>
              </a:path>
            </a:pathLst>
          </a:custGeom>
          <a:blipFill>
            <a:blip r:embed="rId13"/>
            <a:stretch>
              <a:fillRect/>
            </a:stretch>
          </a:blipFill>
        </p:spPr>
        <p:txBody>
          <a:bodyPr/>
          <a:lstStyle/>
          <a:p>
            <a:endParaRPr lang="en-CA"/>
          </a:p>
        </p:txBody>
      </p:sp>
      <p:sp>
        <p:nvSpPr>
          <p:cNvPr id="9" name="Freeform 9"/>
          <p:cNvSpPr/>
          <p:nvPr/>
        </p:nvSpPr>
        <p:spPr>
          <a:xfrm>
            <a:off x="343610" y="6361568"/>
            <a:ext cx="6087813" cy="4033176"/>
          </a:xfrm>
          <a:custGeom>
            <a:avLst/>
            <a:gdLst/>
            <a:ahLst/>
            <a:cxnLst/>
            <a:rect l="l" t="t" r="r" b="b"/>
            <a:pathLst>
              <a:path w="6087813" h="4033176">
                <a:moveTo>
                  <a:pt x="0" y="0"/>
                </a:moveTo>
                <a:lnTo>
                  <a:pt x="6087813" y="0"/>
                </a:lnTo>
                <a:lnTo>
                  <a:pt x="6087813" y="4033176"/>
                </a:lnTo>
                <a:lnTo>
                  <a:pt x="0" y="4033176"/>
                </a:lnTo>
                <a:lnTo>
                  <a:pt x="0" y="0"/>
                </a:lnTo>
                <a:close/>
              </a:path>
            </a:pathLst>
          </a:custGeom>
          <a:blipFill>
            <a:blip r:embed="rId14"/>
            <a:stretch>
              <a:fillRect/>
            </a:stretch>
          </a:blipFill>
        </p:spPr>
        <p:txBody>
          <a:bodyPr/>
          <a:lstStyle/>
          <a:p>
            <a:endParaRPr lang="en-CA"/>
          </a:p>
        </p:txBody>
      </p:sp>
      <p:sp>
        <p:nvSpPr>
          <p:cNvPr id="10" name="TextBox 10"/>
          <p:cNvSpPr txBox="1"/>
          <p:nvPr/>
        </p:nvSpPr>
        <p:spPr>
          <a:xfrm>
            <a:off x="3203003" y="2906287"/>
            <a:ext cx="10635398" cy="4541101"/>
          </a:xfrm>
          <a:prstGeom prst="rect">
            <a:avLst/>
          </a:prstGeom>
        </p:spPr>
        <p:txBody>
          <a:bodyPr lIns="0" tIns="0" rIns="0" bIns="0" rtlCol="0" anchor="t">
            <a:spAutoFit/>
          </a:bodyPr>
          <a:lstStyle/>
          <a:p>
            <a:pPr algn="ctr">
              <a:lnSpc>
                <a:spcPts val="7033"/>
              </a:lnSpc>
            </a:pPr>
            <a:r>
              <a:rPr lang="en-US" sz="7033" b="1">
                <a:solidFill>
                  <a:srgbClr val="310728"/>
                </a:solidFill>
                <a:latin typeface="Childos Arabic Bold"/>
                <a:ea typeface="Childos Arabic Bold"/>
                <a:cs typeface="Childos Arabic Bold"/>
                <a:sym typeface="Childos Arabic Bold"/>
              </a:rPr>
              <a:t>Gender roles</a:t>
            </a:r>
            <a:r>
              <a:rPr lang="en-US" sz="7033">
                <a:solidFill>
                  <a:srgbClr val="310728"/>
                </a:solidFill>
                <a:latin typeface="Childos Arabic"/>
                <a:ea typeface="Childos Arabic"/>
                <a:cs typeface="Childos Arabic"/>
                <a:sym typeface="Childos Arabic"/>
              </a:rPr>
              <a:t> are when a person is expected to act a certain way based on society’s expectations for their gender.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178435" y="2772174"/>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rot="-3486">
            <a:off x="5419590" y="4219765"/>
            <a:ext cx="7448560" cy="3228975"/>
          </a:xfrm>
          <a:prstGeom prst="rect">
            <a:avLst/>
          </a:prstGeom>
        </p:spPr>
        <p:txBody>
          <a:bodyPr lIns="0" tIns="0" rIns="0" bIns="0" rtlCol="0" anchor="t">
            <a:spAutoFit/>
          </a:bodyPr>
          <a:lstStyle/>
          <a:p>
            <a:pPr algn="ctr">
              <a:lnSpc>
                <a:spcPts val="12599"/>
              </a:lnSpc>
            </a:pPr>
            <a:r>
              <a:rPr lang="en-US" sz="9000" spc="44">
                <a:solidFill>
                  <a:srgbClr val="310728"/>
                </a:solidFill>
                <a:latin typeface="Childos Arabic"/>
                <a:ea typeface="Childos Arabic"/>
                <a:cs typeface="Childos Arabic"/>
                <a:sym typeface="Childos Arabic"/>
              </a:rPr>
              <a:t>Gender</a:t>
            </a:r>
          </a:p>
          <a:p>
            <a:pPr algn="ctr">
              <a:lnSpc>
                <a:spcPts val="12599"/>
              </a:lnSpc>
              <a:spcBef>
                <a:spcPct val="0"/>
              </a:spcBef>
            </a:pPr>
            <a:r>
              <a:rPr lang="en-US" sz="9000" spc="44">
                <a:solidFill>
                  <a:srgbClr val="310728"/>
                </a:solidFill>
                <a:latin typeface="Childos Arabic"/>
                <a:ea typeface="Childos Arabic"/>
                <a:cs typeface="Childos Arabic"/>
                <a:sym typeface="Childos Arabic"/>
              </a:rPr>
              <a:t>Norms</a:t>
            </a:r>
          </a:p>
        </p:txBody>
      </p:sp>
      <p:sp>
        <p:nvSpPr>
          <p:cNvPr id="5" name="Freeform 5"/>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763</Words>
  <Application>Microsoft Office PowerPoint</Application>
  <PresentationFormat>Custom</PresentationFormat>
  <Paragraphs>87</Paragraphs>
  <Slides>19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Childos Arabic</vt:lpstr>
      <vt:lpstr>Calibri</vt:lpstr>
      <vt:lpstr>Childos Arabic 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CCQ Sexuality Education - Elementary 3 - Inclusion and Exclusion - Gender Norms</dc:title>
  <dc:creator>Andrea Verreault</dc:creator>
  <cp:lastModifiedBy>Andrea Verreault</cp:lastModifiedBy>
  <cp:revision>2</cp:revision>
  <dcterms:created xsi:type="dcterms:W3CDTF">2006-08-16T00:00:00Z</dcterms:created>
  <dcterms:modified xsi:type="dcterms:W3CDTF">2025-04-01T00:18:42Z</dcterms:modified>
  <dc:identifier>DAGhj8Cn1-w</dc:identifier>
</cp:coreProperties>
</file>